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76" r:id="rId6"/>
    <p:sldId id="287" r:id="rId7"/>
    <p:sldId id="260" r:id="rId8"/>
    <p:sldId id="283" r:id="rId9"/>
    <p:sldId id="289" r:id="rId10"/>
    <p:sldId id="280" r:id="rId11"/>
    <p:sldId id="261" r:id="rId12"/>
    <p:sldId id="281" r:id="rId13"/>
    <p:sldId id="266" r:id="rId14"/>
    <p:sldId id="267" r:id="rId15"/>
    <p:sldId id="268" r:id="rId16"/>
    <p:sldId id="269" r:id="rId17"/>
    <p:sldId id="270" r:id="rId18"/>
    <p:sldId id="288" r:id="rId19"/>
    <p:sldId id="271" r:id="rId20"/>
    <p:sldId id="284" r:id="rId21"/>
    <p:sldId id="286" r:id="rId22"/>
    <p:sldId id="282" r:id="rId23"/>
    <p:sldId id="272" r:id="rId24"/>
    <p:sldId id="273" r:id="rId25"/>
    <p:sldId id="274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FF66"/>
    <a:srgbClr val="FFCC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E290F-C8AD-D9FA-81AF-7D3C21B85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FA49B-1A56-A526-8EAB-26C0363DB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EEB4D-4F9C-8C48-9606-A5B2FADB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82960B-34D2-E74A-AB2A-CA18932F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E851F5-6AB4-798A-6FCC-9652FAF7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3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68F72-B4BE-6A45-6B5E-A8167B43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142C34-79E1-D72D-963A-E5FF3CD33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9BBE5-61B2-2FE8-8BA8-4173720E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CF785-CEFF-9065-610A-4DE57C00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D97CD-C11D-9093-E254-DC45EDFE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55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E70D3-310F-0621-4F4F-5F008894D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28B48-3605-8586-EC2A-D1DD1AF3E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3D5F6-BACD-27CB-A9F5-65158F26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A2F9D-0C29-44D2-4D49-BED5FC45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A9B04-A02B-EAA7-357A-EE40F1A8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9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378AA-13D5-958C-B95C-EE2F01B1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66D89-B0B0-1EAD-5D16-8191EB11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BDCBA-4E9C-C313-E082-D0051EF0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9984C8-4827-A216-D080-A9A0D570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B2C1B-6267-1349-058D-279EEC05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9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57AC9-D924-E96A-F3EF-FBD5FBEF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DF629-15D4-3088-6DF4-B27642A3F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5F678B-A24C-137F-CA0D-90A887813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7876F-4A9A-D91C-6AE7-8D7B10FB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0FADD-EC36-396D-93F9-A35D66A1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7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8EE78-3CC8-A4D0-2FCC-88465A24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798FD-AE58-3927-D543-16268762D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09B3ED-2802-52EF-84EC-3B7CA3E80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9BF91-F8BC-A95C-91F0-C4CC7FF5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63246F-8D8E-246B-09B4-3DCB8D40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F5E17-6884-1A21-E60A-92691AC3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4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65FCB-E90B-146E-0FAB-69ACF6C9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C0F9B-B8AD-55BD-1DB9-CA70C57D5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432A4E-9E5E-E242-DECD-E3CCB0C7B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5EE4A5-A13F-107B-0C2E-191CFD21B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2D1D53-466A-A6D1-4EFA-7A6FC8ECA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3EDB58-C63E-803F-17E6-9E870591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6ED830-BEEF-3180-6889-FFC8816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BB7BD2-DC79-4FD2-94AF-73EE4FBA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09686-1ABB-229E-9F04-F875FE3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E7AF7-64B3-7C76-E665-3A97D71D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5B01FF-7DC7-16D8-AFFC-C66FCB2E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0D4C14-A71B-2DAC-7194-52BDE82E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DC3EAE-9650-3B5C-E8E4-DBE6F990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AB16F-9E42-EE76-1798-C2285FDF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AA5BC-0461-B0E1-C94C-04845CAD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4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2D916-F866-6BAB-DFDB-08A81046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B407E-82A5-618D-FD12-2028FD3DC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A55A00-230F-D39F-C1D0-BB25C9CDF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34456-CC9D-AC06-A210-0BAA25AB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27AAD-655F-842A-EC9E-D257EC04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EA0159-F4E8-EE8F-DEE5-70FD77ED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6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F2339-E398-2F38-FA67-F2A3D483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270308-3C92-111C-73BE-DA443D224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8E6D77-1B0A-7D66-EDEE-B682BC778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AC5AA9-AA64-9F97-A695-CB84AD36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1C1678-6B08-3613-6CF5-373C291F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742E2A-5309-11BF-9CE0-A5559544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4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EC7BE5-800C-CDAB-68B6-3D88883A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A1020-1043-8BE2-E8B5-4C7DCA654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0F562-F950-F0E6-E7F1-D7C2227CB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3537-819E-4F8E-8045-FD73092740C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65777-B305-A86A-AD1C-9AB1B308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9C8A1-5F21-4323-428A-BC26D326C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BDDDD-00A2-4510-9A91-BEFAF813F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9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509BB-15EC-117B-F401-09BCD03A7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BA100CD-522A-1651-2001-CF281641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44" y="203048"/>
            <a:ext cx="10939244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기준</a:t>
            </a:r>
            <a:r>
              <a:rPr lang="en-US" altLang="ko-KR" sz="3200" dirty="0"/>
              <a:t>(</a:t>
            </a:r>
            <a:r>
              <a:rPr lang="ko-KR" altLang="en-US" sz="3200" dirty="0"/>
              <a:t>튜토리얼 스테이지</a:t>
            </a:r>
            <a:r>
              <a:rPr lang="en-US" altLang="ko-KR" sz="3200" dirty="0"/>
              <a:t>)</a:t>
            </a:r>
            <a:r>
              <a:rPr lang="ko-KR" altLang="en-US" sz="3200" dirty="0"/>
              <a:t> 기획서</a:t>
            </a:r>
          </a:p>
        </p:txBody>
      </p:sp>
    </p:spTree>
    <p:extLst>
      <p:ext uri="{BB962C8B-B14F-4D97-AF65-F5344CB8AC3E}">
        <p14:creationId xmlns:p14="http://schemas.microsoft.com/office/powerpoint/2010/main" val="160063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4AE09D-DB62-82C8-45B5-4ECE75DE42E2}"/>
              </a:ext>
            </a:extLst>
          </p:cNvPr>
          <p:cNvGrpSpPr/>
          <p:nvPr/>
        </p:nvGrpSpPr>
        <p:grpSpPr>
          <a:xfrm>
            <a:off x="834312" y="2392794"/>
            <a:ext cx="10523376" cy="1805980"/>
            <a:chOff x="307910" y="312068"/>
            <a:chExt cx="10523376" cy="1805980"/>
          </a:xfrm>
        </p:grpSpPr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09F1215C-66D7-0F94-C8C9-50412E50057E}"/>
                </a:ext>
              </a:extLst>
            </p:cNvPr>
            <p:cNvSpPr/>
            <p:nvPr/>
          </p:nvSpPr>
          <p:spPr>
            <a:xfrm>
              <a:off x="1771262" y="371147"/>
              <a:ext cx="9060024" cy="11196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/>
                <a:t>세아야</a:t>
              </a:r>
              <a:r>
                <a:rPr lang="en-US" altLang="ko-KR" dirty="0"/>
                <a:t>! </a:t>
              </a:r>
              <a:r>
                <a:rPr lang="ko-KR" altLang="en-US" dirty="0"/>
                <a:t>이 난관을 </a:t>
              </a:r>
              <a:r>
                <a:rPr lang="ko-KR" altLang="en-US" dirty="0" err="1"/>
                <a:t>헤쳐나가기</a:t>
              </a:r>
              <a:r>
                <a:rPr lang="ko-KR" altLang="en-US" dirty="0"/>
                <a:t> 위해서는 먼저 우리에게 도움을 줄 </a:t>
              </a:r>
              <a:r>
                <a:rPr lang="en-US" altLang="ko-KR" dirty="0"/>
                <a:t>NPC</a:t>
              </a:r>
              <a:r>
                <a:rPr lang="ko-KR" altLang="en-US" dirty="0"/>
                <a:t>부터 구해야 해</a:t>
              </a:r>
              <a:r>
                <a:rPr lang="en-US" altLang="ko-KR" dirty="0"/>
                <a:t>!</a:t>
              </a:r>
            </a:p>
            <a:p>
              <a:r>
                <a:rPr lang="ko-KR" altLang="en-US" dirty="0"/>
                <a:t>내가 알기론 그 중 한 사람이 </a:t>
              </a:r>
              <a:r>
                <a:rPr lang="ko-KR" altLang="en-US" dirty="0" err="1"/>
                <a:t>몬스터들한테</a:t>
              </a:r>
              <a:r>
                <a:rPr lang="ko-KR" altLang="en-US" dirty="0"/>
                <a:t> 책상 밑 </a:t>
              </a:r>
              <a:r>
                <a:rPr lang="ko-KR" altLang="en-US" dirty="0" err="1"/>
                <a:t>으로</a:t>
              </a:r>
              <a:r>
                <a:rPr lang="ko-KR" altLang="en-US" dirty="0"/>
                <a:t> 잡혀갔다고 하거든</a:t>
              </a:r>
              <a:r>
                <a:rPr lang="en-US" altLang="ko-KR" dirty="0"/>
                <a:t>?</a:t>
              </a:r>
            </a:p>
            <a:p>
              <a:r>
                <a:rPr lang="ko-KR" altLang="en-US" dirty="0"/>
                <a:t>찾아서 구하도록 하자</a:t>
              </a:r>
              <a:r>
                <a:rPr lang="en-US" altLang="ko-KR" dirty="0"/>
                <a:t>! </a:t>
              </a:r>
              <a:r>
                <a:rPr lang="ko-KR" altLang="en-US" dirty="0"/>
                <a:t>후에 너에게 도움을 줄 지도 몰라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B21A1F-B8DD-1486-2938-42CC7E3A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2635F2C6-AA06-0500-4E4E-EAFB76798F1F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23" name="제목 3">
            <a:extLst>
              <a:ext uri="{FF2B5EF4-FFF2-40B4-BE49-F238E27FC236}">
                <a16:creationId xmlns:a16="http://schemas.microsoft.com/office/drawing/2014/main" id="{BF8BD3F3-02C3-27B9-8CE7-F45566DB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1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169C5A95-DB1E-C994-6DB1-F29EEAF18D6D}"/>
              </a:ext>
            </a:extLst>
          </p:cNvPr>
          <p:cNvSpPr/>
          <p:nvPr/>
        </p:nvSpPr>
        <p:spPr>
          <a:xfrm>
            <a:off x="834312" y="5038530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 </a:t>
            </a:r>
            <a:r>
              <a:rPr lang="ko-KR" altLang="en-US" dirty="0"/>
              <a:t>게임시작</a:t>
            </a:r>
            <a:r>
              <a:rPr lang="en-US" altLang="ko-KR" dirty="0"/>
              <a:t>-&gt;</a:t>
            </a:r>
            <a:r>
              <a:rPr lang="ko-KR" altLang="en-US" dirty="0"/>
              <a:t>시놉시스</a:t>
            </a:r>
            <a:r>
              <a:rPr lang="en-US" altLang="ko-KR" dirty="0"/>
              <a:t>-&gt;</a:t>
            </a:r>
            <a:r>
              <a:rPr lang="ko-KR" altLang="en-US" dirty="0"/>
              <a:t>플레이어 </a:t>
            </a:r>
            <a:r>
              <a:rPr lang="ko-KR" altLang="en-US" dirty="0" err="1"/>
              <a:t>스폰</a:t>
            </a:r>
            <a:r>
              <a:rPr lang="ko-KR" altLang="en-US" dirty="0"/>
              <a:t> 직후</a:t>
            </a:r>
          </a:p>
        </p:txBody>
      </p:sp>
    </p:spTree>
    <p:extLst>
      <p:ext uri="{BB962C8B-B14F-4D97-AF65-F5344CB8AC3E}">
        <p14:creationId xmlns:p14="http://schemas.microsoft.com/office/powerpoint/2010/main" val="264820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24" y="978438"/>
            <a:ext cx="8137756" cy="26500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2030810" y="4180395"/>
          <a:ext cx="8128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:  </a:t>
                      </a:r>
                      <a:r>
                        <a:rPr lang="ko-KR" altLang="en-US" sz="1100" dirty="0"/>
                        <a:t>뭐든지 뚝딱 아저씨를 구하자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밑 의자 안쪽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앞으로의 여정에 도움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아이템 강화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을 줄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이기 때문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퀘스트 시작 시 책상 밑으로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구출해야 하는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는 몬스터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원거리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한테 </a:t>
                      </a:r>
                      <a:r>
                        <a:rPr lang="ko-KR" altLang="en-US" sz="1100" dirty="0" err="1"/>
                        <a:t>잡혀있는</a:t>
                      </a:r>
                      <a:r>
                        <a:rPr lang="ko-KR" altLang="en-US" sz="1100" dirty="0"/>
                        <a:t> 상황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마리를 물리치고 나서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상호작용시 퀘스트 완료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아이템 강화티켓</a:t>
                      </a:r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8FCA2081-FEA5-F3DF-E757-3CD868ED3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3" y="914697"/>
            <a:ext cx="2419998" cy="2847268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1CFB406-0EAE-495D-786A-6448047A3769}"/>
              </a:ext>
            </a:extLst>
          </p:cNvPr>
          <p:cNvSpPr/>
          <p:nvPr/>
        </p:nvSpPr>
        <p:spPr>
          <a:xfrm>
            <a:off x="352338" y="2360872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B3F06D-0607-913B-4FD2-F178C348B05E}"/>
              </a:ext>
            </a:extLst>
          </p:cNvPr>
          <p:cNvCxnSpPr>
            <a:endCxn id="20" idx="6"/>
          </p:cNvCxnSpPr>
          <p:nvPr/>
        </p:nvCxnSpPr>
        <p:spPr>
          <a:xfrm flipH="1">
            <a:off x="2030810" y="2333233"/>
            <a:ext cx="4760688" cy="7143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구부러진 연결선 7"/>
          <p:cNvCxnSpPr/>
          <p:nvPr/>
        </p:nvCxnSpPr>
        <p:spPr>
          <a:xfrm rot="5400000">
            <a:off x="4634348" y="2639294"/>
            <a:ext cx="2227809" cy="2086493"/>
          </a:xfrm>
          <a:prstGeom prst="curved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이등변 삼각형 9"/>
          <p:cNvSpPr/>
          <p:nvPr/>
        </p:nvSpPr>
        <p:spPr>
          <a:xfrm rot="811312">
            <a:off x="6570644" y="2427089"/>
            <a:ext cx="490451" cy="349131"/>
          </a:xfrm>
          <a:prstGeom prst="triangle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490095" y="2748341"/>
            <a:ext cx="656706" cy="5985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5"/>
          </p:cNvCxnSpPr>
          <p:nvPr/>
        </p:nvCxnSpPr>
        <p:spPr>
          <a:xfrm>
            <a:off x="8050629" y="3259206"/>
            <a:ext cx="2498222" cy="99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341033" y="4339244"/>
            <a:ext cx="1687483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게임시작 시 주인공이 있어야 할 위치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7" y="3017304"/>
            <a:ext cx="311861" cy="4838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17" y="3206778"/>
            <a:ext cx="602717" cy="5886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2" y="3268587"/>
            <a:ext cx="533459" cy="5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8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D1E9E9-A9BE-43A0-28A9-C31D4237F15E}"/>
              </a:ext>
            </a:extLst>
          </p:cNvPr>
          <p:cNvGrpSpPr/>
          <p:nvPr/>
        </p:nvGrpSpPr>
        <p:grpSpPr>
          <a:xfrm>
            <a:off x="923730" y="2122415"/>
            <a:ext cx="10523376" cy="2085691"/>
            <a:chOff x="307910" y="32357"/>
            <a:chExt cx="10523376" cy="2085691"/>
          </a:xfrm>
        </p:grpSpPr>
        <p:sp>
          <p:nvSpPr>
            <p:cNvPr id="15" name="순서도: 처리 14">
              <a:extLst>
                <a:ext uri="{FF2B5EF4-FFF2-40B4-BE49-F238E27FC236}">
                  <a16:creationId xmlns:a16="http://schemas.microsoft.com/office/drawing/2014/main" id="{BAE84FAB-08BA-2C2F-2D1F-6CBF7B906613}"/>
                </a:ext>
              </a:extLst>
            </p:cNvPr>
            <p:cNvSpPr/>
            <p:nvPr/>
          </p:nvSpPr>
          <p:spPr>
            <a:xfrm>
              <a:off x="1771262" y="32357"/>
              <a:ext cx="9060024" cy="145846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집을 어지럽히는 몬스터를 물리치고 </a:t>
              </a:r>
              <a:r>
                <a:rPr lang="en-US" altLang="ko-KR" dirty="0" err="1"/>
                <a:t>npc</a:t>
              </a:r>
              <a:r>
                <a:rPr lang="ko-KR" altLang="en-US" dirty="0"/>
                <a:t>를 구출하다니</a:t>
              </a:r>
              <a:r>
                <a:rPr lang="en-US" altLang="ko-KR" dirty="0"/>
                <a:t>, </a:t>
              </a:r>
              <a:r>
                <a:rPr lang="ko-KR" altLang="en-US" dirty="0"/>
                <a:t>이걸로 너도 청소에 한 걸음을 내딛은 것 같아</a:t>
              </a:r>
              <a:r>
                <a:rPr lang="en-US" altLang="ko-KR" dirty="0"/>
                <a:t>, </a:t>
              </a:r>
              <a:r>
                <a:rPr lang="ko-KR" altLang="en-US" dirty="0"/>
                <a:t>하지만 너가 어지른 곳은 여기 뿐만이 아니니까</a:t>
              </a:r>
              <a:r>
                <a:rPr lang="en-US" altLang="ko-KR" dirty="0"/>
                <a:t>, </a:t>
              </a:r>
              <a:r>
                <a:rPr lang="ko-KR" altLang="en-US" dirty="0"/>
                <a:t>어서 이 방에서</a:t>
              </a:r>
              <a:endParaRPr lang="en-US" altLang="ko-KR" dirty="0"/>
            </a:p>
            <a:p>
              <a:r>
                <a:rPr lang="ko-KR" altLang="en-US" dirty="0"/>
                <a:t>나가도록 하자</a:t>
              </a:r>
              <a:r>
                <a:rPr lang="en-US" altLang="ko-KR" dirty="0"/>
                <a:t>, </a:t>
              </a:r>
              <a:r>
                <a:rPr lang="ko-KR" altLang="en-US" dirty="0"/>
                <a:t>일단</a:t>
              </a:r>
              <a:r>
                <a:rPr lang="en-US" altLang="ko-KR" dirty="0"/>
                <a:t> </a:t>
              </a:r>
              <a:r>
                <a:rPr lang="ko-KR" altLang="en-US" dirty="0"/>
                <a:t>나가려면 열쇠부터 구해야 하는데 내가 알기론 넌 중요한 건 항상 책상위에 있는 </a:t>
              </a:r>
              <a:r>
                <a:rPr lang="ko-KR" altLang="en-US" dirty="0" err="1"/>
                <a:t>오르골</a:t>
              </a:r>
              <a:r>
                <a:rPr lang="ko-KR" altLang="en-US" dirty="0"/>
                <a:t> 상자에 보관해 놓았으니 그걸 열기위한 퍼즐조각 </a:t>
              </a:r>
              <a:r>
                <a:rPr lang="en-US" altLang="ko-KR" dirty="0"/>
                <a:t>4</a:t>
              </a:r>
              <a:r>
                <a:rPr lang="ko-KR" altLang="en-US" dirty="0"/>
                <a:t>개를 모아야 할 것 같아</a:t>
              </a:r>
              <a:r>
                <a:rPr lang="en-US" altLang="ko-KR" dirty="0"/>
                <a:t>. </a:t>
              </a:r>
              <a:r>
                <a:rPr lang="ko-KR" altLang="en-US" dirty="0"/>
                <a:t>자</a:t>
              </a:r>
              <a:r>
                <a:rPr lang="en-US" altLang="ko-KR" dirty="0"/>
                <a:t>, </a:t>
              </a:r>
              <a:r>
                <a:rPr lang="ko-KR" altLang="en-US" dirty="0"/>
                <a:t>가보자고</a:t>
              </a:r>
              <a:r>
                <a:rPr lang="en-US" altLang="ko-KR" dirty="0"/>
                <a:t>!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67991D0-B4C8-006A-E8EA-91795944B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B8B737F8-9982-CCD0-D1A8-738E81E5CF7F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6" name="제목 3">
            <a:extLst>
              <a:ext uri="{FF2B5EF4-FFF2-40B4-BE49-F238E27FC236}">
                <a16:creationId xmlns:a16="http://schemas.microsoft.com/office/drawing/2014/main" id="{ECC0BDB2-FC64-692B-F38F-A3C5DE3B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2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7FAFC5F-5185-73C5-D816-B0794C97F796}"/>
              </a:ext>
            </a:extLst>
          </p:cNvPr>
          <p:cNvSpPr/>
          <p:nvPr/>
        </p:nvSpPr>
        <p:spPr>
          <a:xfrm>
            <a:off x="923730" y="4989562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 </a:t>
            </a:r>
            <a:r>
              <a:rPr lang="ko-KR" altLang="en-US" dirty="0"/>
              <a:t>미션</a:t>
            </a:r>
            <a:r>
              <a:rPr lang="en-US" altLang="ko-KR" dirty="0"/>
              <a:t>1 </a:t>
            </a:r>
            <a:r>
              <a:rPr lang="ko-KR" altLang="en-US" dirty="0"/>
              <a:t>클리어 직후</a:t>
            </a:r>
          </a:p>
        </p:txBody>
      </p:sp>
    </p:spTree>
    <p:extLst>
      <p:ext uri="{BB962C8B-B14F-4D97-AF65-F5344CB8AC3E}">
        <p14:creationId xmlns:p14="http://schemas.microsoft.com/office/powerpoint/2010/main" val="294071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703465"/>
              </p:ext>
            </p:extLst>
          </p:nvPr>
        </p:nvGraphicFramePr>
        <p:xfrm>
          <a:off x="2030809" y="5056556"/>
          <a:ext cx="8715487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581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7262906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 :  </a:t>
                      </a:r>
                      <a:r>
                        <a:rPr lang="ko-KR" altLang="en-US" sz="1100" dirty="0"/>
                        <a:t>퍼즐상자의 퍼즐조각을 모아 </a:t>
                      </a:r>
                      <a:r>
                        <a:rPr lang="ko-KR" altLang="en-US" sz="1100" dirty="0" err="1"/>
                        <a:t>방문열쇠를</a:t>
                      </a:r>
                      <a:r>
                        <a:rPr lang="ko-KR" altLang="en-US" sz="1100" dirty="0"/>
                        <a:t> 획득하자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장난감상자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책장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 밑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뭐든지 뚝딱 아저씨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찾아야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방을 빠져나가 스테이지를 클리어해야 하기 때문에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기획의도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각 스테이지의 구분을 위해 </a:t>
                      </a:r>
                      <a:r>
                        <a:rPr lang="ko-KR" altLang="en-US" sz="1100" dirty="0" err="1"/>
                        <a:t>미션클리어</a:t>
                      </a:r>
                      <a:r>
                        <a:rPr lang="ko-KR" altLang="en-US" sz="1100" dirty="0"/>
                        <a:t> 장면을 방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공간</a:t>
                      </a:r>
                      <a:r>
                        <a:rPr lang="en-US" altLang="ko-KR" sz="1100" dirty="0"/>
                        <a:t>=</a:t>
                      </a:r>
                      <a:r>
                        <a:rPr lang="ko-KR" altLang="en-US" sz="1100" dirty="0"/>
                        <a:t>스테이지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탈출에 개입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스토리 맥락상 방 곳곳에 흩어져 있는 퍼즐조각을 모아 한데 모으는 행동도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정리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라는 개념에 포함되기 때문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61996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09" y="1064030"/>
            <a:ext cx="8715487" cy="39319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563887" y="2724158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95701" y="2784764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49287" y="3749041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99" y="2784764"/>
            <a:ext cx="305591" cy="47407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982690" y="2950341"/>
            <a:ext cx="532015" cy="490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7095902" y="1640049"/>
            <a:ext cx="1781495" cy="1233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77397" y="1305098"/>
            <a:ext cx="1820488" cy="128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아이템강화</a:t>
            </a:r>
            <a:r>
              <a:rPr lang="ko-KR" altLang="en-US" sz="1400" dirty="0"/>
              <a:t> </a:t>
            </a:r>
            <a:r>
              <a:rPr lang="en-US" altLang="ko-KR" sz="1400" dirty="0"/>
              <a:t>NPC</a:t>
            </a:r>
            <a:r>
              <a:rPr lang="ko-KR" altLang="en-US" sz="1400" dirty="0"/>
              <a:t>는 미션</a:t>
            </a:r>
            <a:r>
              <a:rPr lang="en-US" altLang="ko-KR" sz="1400" dirty="0"/>
              <a:t>1</a:t>
            </a:r>
            <a:r>
              <a:rPr lang="ko-KR" altLang="en-US" sz="1400" dirty="0" err="1"/>
              <a:t>클리어</a:t>
            </a:r>
            <a:r>
              <a:rPr lang="ko-KR" altLang="en-US" sz="1400" dirty="0"/>
              <a:t> 이후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장난감상자</a:t>
            </a:r>
            <a:r>
              <a:rPr lang="en-US" altLang="ko-KR" sz="1400" dirty="0"/>
              <a:t>1 </a:t>
            </a:r>
            <a:r>
              <a:rPr lang="ko-KR" altLang="en-US" sz="1400" dirty="0"/>
              <a:t>옆으로 이동되어 있음</a:t>
            </a:r>
          </a:p>
        </p:txBody>
      </p:sp>
    </p:spTree>
    <p:extLst>
      <p:ext uri="{BB962C8B-B14F-4D97-AF65-F5344CB8AC3E}">
        <p14:creationId xmlns:p14="http://schemas.microsoft.com/office/powerpoint/2010/main" val="409525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67" y="625980"/>
            <a:ext cx="8715487" cy="3931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2-1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2030810" y="4557900"/>
          <a:ext cx="81280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2-1 :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장난감 상자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장난감상자 앞으로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장난감상자에 가까이 붙으면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상자가 반짝거리는데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이때 상호작용키 누르면 됨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 누르는 순간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퍼즐조각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입수</a:t>
                      </a:r>
                      <a:r>
                        <a:rPr lang="en-US" altLang="ko-KR" sz="1100" dirty="0"/>
                        <a:t> 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V="1">
            <a:off x="4546833" y="2801389"/>
            <a:ext cx="2302854" cy="2383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608946" y="2436159"/>
            <a:ext cx="656706" cy="59851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0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5D973-0D12-9321-6FC8-00B2056E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73185"/>
            <a:ext cx="9927774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2-2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58589"/>
              </p:ext>
            </p:extLst>
          </p:nvPr>
        </p:nvGraphicFramePr>
        <p:xfrm>
          <a:off x="1390259" y="4180395"/>
          <a:ext cx="9927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2-2 :    </a:t>
                      </a:r>
                      <a:r>
                        <a:rPr lang="ko-KR" altLang="en-US" sz="1100" dirty="0"/>
                        <a:t>퍼즐조각을 획득하자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베개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침대 옆에 놓여있는 계단에 </a:t>
                      </a:r>
                      <a:r>
                        <a:rPr lang="ko-KR" altLang="en-US" sz="1100" dirty="0" err="1"/>
                        <a:t>다가감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계단의 끝까지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올라가 점프를 하여 침대위로 올라감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침대위의 몬스터 들을 물리친 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베개에 가까이 붙으면 빛이 나는데 이때 상호작용키 누르면 퍼즐조각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입수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V="1">
            <a:off x="6690049" y="3004172"/>
            <a:ext cx="2026112" cy="1963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43BF5BF-1F1B-BD65-A7E2-1AAC757A0710}"/>
              </a:ext>
            </a:extLst>
          </p:cNvPr>
          <p:cNvSpPr/>
          <p:nvPr/>
        </p:nvSpPr>
        <p:spPr>
          <a:xfrm>
            <a:off x="2338775" y="1492692"/>
            <a:ext cx="1390817" cy="985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BF747264-EB10-D49F-E9B7-DB21157951C3}"/>
              </a:ext>
            </a:extLst>
          </p:cNvPr>
          <p:cNvCxnSpPr>
            <a:cxnSpLocks/>
            <a:endCxn id="19" idx="2"/>
          </p:cNvCxnSpPr>
          <p:nvPr/>
        </p:nvCxnSpPr>
        <p:spPr>
          <a:xfrm rot="16200000" flipV="1">
            <a:off x="815665" y="3508530"/>
            <a:ext cx="3819763" cy="773541"/>
          </a:xfrm>
          <a:prstGeom prst="curvedConnector4">
            <a:avLst>
              <a:gd name="adj1" fmla="val 43550"/>
              <a:gd name="adj2" fmla="val 1295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3C83E208-50EE-7750-DF6C-09341A3F6FD5}"/>
              </a:ext>
            </a:extLst>
          </p:cNvPr>
          <p:cNvSpPr/>
          <p:nvPr/>
        </p:nvSpPr>
        <p:spPr>
          <a:xfrm>
            <a:off x="8538919" y="1925460"/>
            <a:ext cx="1678472" cy="13734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E1FE07A-7F68-2347-02DB-99E0CA172C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86272" y="2232439"/>
            <a:ext cx="421247" cy="912660"/>
          </a:xfrm>
          <a:prstGeom prst="bentConnector3">
            <a:avLst>
              <a:gd name="adj1" fmla="val 154267"/>
            </a:avLst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B97AA24-99FE-C61E-C69A-87D5ED6307A4}"/>
              </a:ext>
            </a:extLst>
          </p:cNvPr>
          <p:cNvCxnSpPr/>
          <p:nvPr/>
        </p:nvCxnSpPr>
        <p:spPr>
          <a:xfrm flipH="1">
            <a:off x="9378155" y="3145872"/>
            <a:ext cx="18740" cy="21895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DC21907-4B35-AFBE-E5FE-FD4715ED05A4}"/>
              </a:ext>
            </a:extLst>
          </p:cNvPr>
          <p:cNvCxnSpPr>
            <a:cxnSpLocks/>
          </p:cNvCxnSpPr>
          <p:nvPr/>
        </p:nvCxnSpPr>
        <p:spPr>
          <a:xfrm>
            <a:off x="9396895" y="3145872"/>
            <a:ext cx="828148" cy="25607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0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/>
        </p:nvGraphicFramePr>
        <p:xfrm>
          <a:off x="1390259" y="4180395"/>
          <a:ext cx="9927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2-3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책장 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책장으로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책장의 맨 </a:t>
                      </a:r>
                      <a:r>
                        <a:rPr lang="ko-KR" altLang="en-US" sz="1100" dirty="0" err="1"/>
                        <a:t>밑칸</a:t>
                      </a:r>
                      <a:r>
                        <a:rPr lang="ko-KR" altLang="en-US" sz="1100" dirty="0"/>
                        <a:t> 쪽 책들과 접촉하다가 퍼즐조각이 </a:t>
                      </a:r>
                      <a:r>
                        <a:rPr lang="ko-KR" altLang="en-US" sz="1100" dirty="0" err="1"/>
                        <a:t>숨겨져있는</a:t>
                      </a:r>
                      <a:r>
                        <a:rPr lang="ko-KR" altLang="en-US" sz="1100" dirty="0"/>
                        <a:t> 책에 닿으면 책이 빛나는데 상호작용 키를 누름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상호작용키를 누르면 화면 </a:t>
                      </a:r>
                      <a:r>
                        <a:rPr lang="ko-KR" altLang="en-US" sz="1100" dirty="0" err="1"/>
                        <a:t>페이드</a:t>
                      </a:r>
                      <a:r>
                        <a:rPr lang="ko-KR" altLang="en-US" sz="1100" dirty="0"/>
                        <a:t> 아웃 후 주인공 앞에 책이 펼쳐져 있고 책사이에 퍼즐조각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이 있는데 이를 입수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42E1959-5464-C2D5-9B71-065078B42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9" y="1131778"/>
            <a:ext cx="9927774" cy="24768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  <a:endCxn id="22" idx="4"/>
          </p:cNvCxnSpPr>
          <p:nvPr/>
        </p:nvCxnSpPr>
        <p:spPr>
          <a:xfrm flipH="1" flipV="1">
            <a:off x="4370664" y="2786590"/>
            <a:ext cx="2617365" cy="2448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3582099" y="2088503"/>
            <a:ext cx="1577130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0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2" y="1079698"/>
            <a:ext cx="4368166" cy="416590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03760"/>
              </p:ext>
            </p:extLst>
          </p:nvPr>
        </p:nvGraphicFramePr>
        <p:xfrm>
          <a:off x="5637402" y="1227168"/>
          <a:ext cx="6417576" cy="5171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596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069596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84379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2-4 : </a:t>
                      </a:r>
                      <a:r>
                        <a:rPr lang="ko-KR" altLang="en-US" sz="1100" dirty="0"/>
                        <a:t>퍼즐조각을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뭐든지 뚝딱 아저씨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클리어 이후 책장 옆으로 이동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8437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1 </a:t>
                      </a:r>
                      <a:r>
                        <a:rPr lang="ko-KR" altLang="en-US" sz="1100" dirty="0"/>
                        <a:t>이후 이동한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를 찾음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102847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해당 </a:t>
                      </a:r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와 상호작용 하여 장비아이템을 강화하면 퍼즐조각</a:t>
                      </a:r>
                      <a:r>
                        <a:rPr lang="en-US" altLang="ko-KR" sz="1100" dirty="0"/>
                        <a:t>4 </a:t>
                      </a:r>
                      <a:r>
                        <a:rPr lang="ko-KR" altLang="en-US" sz="1100" dirty="0"/>
                        <a:t>입수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   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이때 </a:t>
                      </a:r>
                      <a:r>
                        <a:rPr lang="ko-KR" altLang="en-US" sz="1100" dirty="0" err="1"/>
                        <a:t>강화시</a:t>
                      </a:r>
                      <a:r>
                        <a:rPr lang="ko-KR" altLang="en-US" sz="1100" dirty="0"/>
                        <a:t> 필요한 아이템인 강화티켓은 미션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클리어 이후 획득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422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  <a:tr h="84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기획의도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/>
                        <a:t>튜토리얼은 말 그대로 이 게임에 전체적으로 어떤 요소가 있는지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  (</a:t>
                      </a:r>
                      <a:r>
                        <a:rPr lang="ko-KR" altLang="en-US" sz="1200" b="1" dirty="0"/>
                        <a:t>프로토타입 및 볼륨 상관없이</a:t>
                      </a:r>
                      <a:r>
                        <a:rPr lang="en-US" altLang="ko-KR" sz="1200" b="1" dirty="0"/>
                        <a:t>)</a:t>
                      </a:r>
                      <a:r>
                        <a:rPr lang="ko-KR" altLang="en-US" sz="1200" b="1" dirty="0"/>
                        <a:t>보여주기 위해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2. </a:t>
                      </a:r>
                      <a:r>
                        <a:rPr lang="ko-KR" altLang="en-US" sz="1200" b="1" dirty="0"/>
                        <a:t>스토리적으로도 주인공이 게임내내 같은 장비만을 이용해 진행하는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것보다 더 좋은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더 다양한 청소도구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장비</a:t>
                      </a:r>
                      <a:r>
                        <a:rPr lang="en-US" altLang="ko-KR" sz="1200" b="1" dirty="0"/>
                        <a:t>)</a:t>
                      </a:r>
                      <a:r>
                        <a:rPr lang="ko-KR" altLang="en-US" sz="1200" b="1" dirty="0"/>
                        <a:t>를 활용해 청소를 더 수월하게  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할 수 있다라는 성취감을 게임에서 </a:t>
                      </a:r>
                      <a:r>
                        <a:rPr lang="en-US" altLang="ko-KR" sz="1200" b="1" dirty="0"/>
                        <a:t>‘</a:t>
                      </a:r>
                      <a:r>
                        <a:rPr lang="ko-KR" altLang="en-US" sz="1200" b="1" dirty="0"/>
                        <a:t>장비강화</a:t>
                      </a:r>
                      <a:r>
                        <a:rPr lang="en-US" altLang="ko-KR" sz="1200" b="1" dirty="0"/>
                        <a:t>’</a:t>
                      </a:r>
                      <a:r>
                        <a:rPr lang="ko-KR" altLang="en-US" sz="1200" b="1" dirty="0"/>
                        <a:t>라는 요소를 통해 보여주고 </a:t>
                      </a:r>
                      <a:endParaRPr lang="en-US" altLang="ko-KR" sz="1200" b="1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/>
                        <a:t>   </a:t>
                      </a:r>
                      <a:r>
                        <a:rPr lang="ko-KR" altLang="en-US" sz="1200" b="1" dirty="0"/>
                        <a:t>싶기 때문에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26090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2-4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18053C-955B-3E6D-C62E-598AAA950188}"/>
              </a:ext>
            </a:extLst>
          </p:cNvPr>
          <p:cNvCxnSpPr>
            <a:cxnSpLocks/>
          </p:cNvCxnSpPr>
          <p:nvPr/>
        </p:nvCxnSpPr>
        <p:spPr>
          <a:xfrm flipH="1">
            <a:off x="3511985" y="1820411"/>
            <a:ext cx="2918507" cy="1342239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3388A13-B046-1E50-4E64-8AE1681DC4D6}"/>
              </a:ext>
            </a:extLst>
          </p:cNvPr>
          <p:cNvSpPr/>
          <p:nvPr/>
        </p:nvSpPr>
        <p:spPr>
          <a:xfrm>
            <a:off x="2751822" y="2844359"/>
            <a:ext cx="760163" cy="698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02" y="2977884"/>
            <a:ext cx="238201" cy="36953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7700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2-4 </a:t>
            </a:r>
            <a:r>
              <a:rPr lang="ko-KR" altLang="en-US" dirty="0"/>
              <a:t>상세도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8358" y="2202872"/>
            <a:ext cx="3189835" cy="4099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8358" y="2809701"/>
            <a:ext cx="3189835" cy="53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한손</a:t>
            </a:r>
            <a:r>
              <a:rPr lang="ko-KR" altLang="en-US" dirty="0"/>
              <a:t> 근거리 무기</a:t>
            </a:r>
            <a:r>
              <a:rPr lang="en-US" altLang="ko-KR" dirty="0"/>
              <a:t>(</a:t>
            </a:r>
            <a:r>
              <a:rPr lang="ko-KR" altLang="en-US" dirty="0"/>
              <a:t>잠김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8358" y="3649287"/>
            <a:ext cx="3189835" cy="53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한손</a:t>
            </a:r>
            <a:r>
              <a:rPr lang="ko-KR" altLang="en-US" dirty="0"/>
              <a:t> 원거리 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8358" y="4555374"/>
            <a:ext cx="3189835" cy="53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양손 근거리 무기</a:t>
            </a:r>
            <a:r>
              <a:rPr lang="en-US" altLang="ko-KR" dirty="0"/>
              <a:t>(</a:t>
            </a:r>
            <a:r>
              <a:rPr lang="ko-KR" altLang="en-US" dirty="0"/>
              <a:t>잠김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38358" y="5332614"/>
            <a:ext cx="3189835" cy="53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양손 원거리 무기</a:t>
            </a:r>
            <a:r>
              <a:rPr lang="en-US" altLang="ko-KR" dirty="0"/>
              <a:t>(</a:t>
            </a:r>
            <a:r>
              <a:rPr lang="ko-KR" altLang="en-US" dirty="0"/>
              <a:t>잠김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138358" y="1685406"/>
            <a:ext cx="3189835" cy="549458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강화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39079" y="2202871"/>
            <a:ext cx="3707476" cy="4099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4039079" y="1685405"/>
            <a:ext cx="3707476" cy="549458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강화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65576"/>
              </p:ext>
            </p:extLst>
          </p:nvPr>
        </p:nvGraphicFramePr>
        <p:xfrm>
          <a:off x="4135599" y="2470316"/>
          <a:ext cx="3514436" cy="1257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218">
                  <a:extLst>
                    <a:ext uri="{9D8B030D-6E8A-4147-A177-3AD203B41FA5}">
                      <a16:colId xmlns:a16="http://schemas.microsoft.com/office/drawing/2014/main" val="4150901675"/>
                    </a:ext>
                  </a:extLst>
                </a:gridCol>
                <a:gridCol w="1757218">
                  <a:extLst>
                    <a:ext uri="{9D8B030D-6E8A-4147-A177-3AD203B41FA5}">
                      <a16:colId xmlns:a16="http://schemas.microsoft.com/office/drawing/2014/main" val="3570117629"/>
                    </a:ext>
                  </a:extLst>
                </a:gridCol>
              </a:tblGrid>
              <a:tr h="62892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소독 스프레이</a:t>
                      </a:r>
                      <a:r>
                        <a:rPr lang="en-US" altLang="ko-KR" sz="1400" dirty="0"/>
                        <a:t>LV1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072172"/>
                  </a:ext>
                </a:extLst>
              </a:tr>
              <a:tr h="6289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공격력 </a:t>
                      </a:r>
                      <a:r>
                        <a:rPr lang="en-US" altLang="ko-KR" sz="1400" dirty="0"/>
                        <a:t>: 1~2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21889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10234"/>
              </p:ext>
            </p:extLst>
          </p:nvPr>
        </p:nvGraphicFramePr>
        <p:xfrm>
          <a:off x="4135599" y="4245952"/>
          <a:ext cx="3514436" cy="1301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218">
                  <a:extLst>
                    <a:ext uri="{9D8B030D-6E8A-4147-A177-3AD203B41FA5}">
                      <a16:colId xmlns:a16="http://schemas.microsoft.com/office/drawing/2014/main" val="4150901675"/>
                    </a:ext>
                  </a:extLst>
                </a:gridCol>
                <a:gridCol w="1757218">
                  <a:extLst>
                    <a:ext uri="{9D8B030D-6E8A-4147-A177-3AD203B41FA5}">
                      <a16:colId xmlns:a16="http://schemas.microsoft.com/office/drawing/2014/main" val="3570117629"/>
                    </a:ext>
                  </a:extLst>
                </a:gridCol>
              </a:tblGrid>
              <a:tr h="650725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소독 스프레이</a:t>
                      </a:r>
                      <a:r>
                        <a:rPr lang="en-US" altLang="ko-KR" sz="1400" dirty="0"/>
                        <a:t>LV2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072172"/>
                  </a:ext>
                </a:extLst>
              </a:tr>
              <a:tr h="6507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공격력 </a:t>
                      </a:r>
                      <a:r>
                        <a:rPr lang="en-US" altLang="ko-KR" sz="1400" dirty="0"/>
                        <a:t>: 2~3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218899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C9C29B-DDDD-1BCD-B237-2FD155563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67" y="2638071"/>
            <a:ext cx="501774" cy="9229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C9C29B-DDDD-1BCD-B237-2FD155563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67" y="4426341"/>
            <a:ext cx="501774" cy="92293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8" name="아래쪽 화살표 17"/>
          <p:cNvSpPr/>
          <p:nvPr/>
        </p:nvSpPr>
        <p:spPr>
          <a:xfrm>
            <a:off x="5601871" y="3795477"/>
            <a:ext cx="581891" cy="34014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71121"/>
              </p:ext>
            </p:extLst>
          </p:nvPr>
        </p:nvGraphicFramePr>
        <p:xfrm>
          <a:off x="8388525" y="740395"/>
          <a:ext cx="3308463" cy="1142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8463">
                  <a:extLst>
                    <a:ext uri="{9D8B030D-6E8A-4147-A177-3AD203B41FA5}">
                      <a16:colId xmlns:a16="http://schemas.microsoft.com/office/drawing/2014/main" val="104507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아이템을 강화하시겠습니까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385493"/>
                  </a:ext>
                </a:extLst>
              </a:tr>
              <a:tr h="7715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97713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8672284" y="1275411"/>
            <a:ext cx="1147154" cy="44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예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83827" y="1292036"/>
            <a:ext cx="1147154" cy="44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아니요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614984"/>
              </p:ext>
            </p:extLst>
          </p:nvPr>
        </p:nvGraphicFramePr>
        <p:xfrm>
          <a:off x="8322024" y="2721494"/>
          <a:ext cx="3514436" cy="124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218">
                  <a:extLst>
                    <a:ext uri="{9D8B030D-6E8A-4147-A177-3AD203B41FA5}">
                      <a16:colId xmlns:a16="http://schemas.microsoft.com/office/drawing/2014/main" val="4150901675"/>
                    </a:ext>
                  </a:extLst>
                </a:gridCol>
                <a:gridCol w="1757218">
                  <a:extLst>
                    <a:ext uri="{9D8B030D-6E8A-4147-A177-3AD203B41FA5}">
                      <a16:colId xmlns:a16="http://schemas.microsoft.com/office/drawing/2014/main" val="3570117629"/>
                    </a:ext>
                  </a:extLst>
                </a:gridCol>
              </a:tblGrid>
              <a:tr h="62022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소독 스프레이</a:t>
                      </a:r>
                      <a:r>
                        <a:rPr lang="en-US" altLang="ko-KR" sz="1400" dirty="0"/>
                        <a:t>LV2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072172"/>
                  </a:ext>
                </a:extLst>
              </a:tr>
              <a:tr h="6202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공격력 </a:t>
                      </a:r>
                      <a:r>
                        <a:rPr lang="en-US" altLang="ko-KR" sz="1400" dirty="0"/>
                        <a:t>: 2~3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218899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E7C9C29B-DDDD-1BCD-B237-2FD155563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492" y="2901881"/>
            <a:ext cx="501774" cy="87967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6" name="직사각형 25"/>
          <p:cNvSpPr/>
          <p:nvPr/>
        </p:nvSpPr>
        <p:spPr>
          <a:xfrm>
            <a:off x="9390266" y="2290174"/>
            <a:ext cx="1512917" cy="347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강화성공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8388525" y="4555374"/>
            <a:ext cx="3514436" cy="181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강화성공이후</a:t>
            </a:r>
            <a:endParaRPr lang="en-US" altLang="ko-KR" dirty="0"/>
          </a:p>
          <a:p>
            <a:pPr algn="ctr"/>
            <a:r>
              <a:rPr lang="en-US" altLang="ko-KR" dirty="0"/>
              <a:t>NPC</a:t>
            </a:r>
            <a:r>
              <a:rPr lang="ko-KR" altLang="en-US" dirty="0"/>
              <a:t>가 이용해줘서 고맙다는</a:t>
            </a:r>
            <a:endParaRPr lang="en-US" altLang="ko-KR" dirty="0"/>
          </a:p>
          <a:p>
            <a:pPr algn="ctr"/>
            <a:r>
              <a:rPr lang="ko-KR" altLang="en-US" dirty="0"/>
              <a:t>대사 </a:t>
            </a:r>
            <a:r>
              <a:rPr lang="ko-KR" altLang="en-US" dirty="0" err="1"/>
              <a:t>출력뒤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 err="1"/>
              <a:t>퍼즐조각</a:t>
            </a:r>
            <a:r>
              <a:rPr lang="en-US" altLang="ko-KR" dirty="0"/>
              <a:t>4</a:t>
            </a:r>
            <a:r>
              <a:rPr lang="ko-KR" altLang="en-US" dirty="0"/>
              <a:t>를 줌</a:t>
            </a:r>
          </a:p>
        </p:txBody>
      </p:sp>
      <p:sp>
        <p:nvSpPr>
          <p:cNvPr id="28" name="오른쪽 화살표 27"/>
          <p:cNvSpPr/>
          <p:nvPr/>
        </p:nvSpPr>
        <p:spPr>
          <a:xfrm>
            <a:off x="3477429" y="3826739"/>
            <a:ext cx="448887" cy="617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809846" y="3808584"/>
            <a:ext cx="448887" cy="617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아래쪽 화살표 29"/>
          <p:cNvSpPr/>
          <p:nvPr/>
        </p:nvSpPr>
        <p:spPr>
          <a:xfrm>
            <a:off x="9854797" y="1893666"/>
            <a:ext cx="581891" cy="3776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9854797" y="4135617"/>
            <a:ext cx="581891" cy="3776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0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93424"/>
              </p:ext>
            </p:extLst>
          </p:nvPr>
        </p:nvGraphicFramePr>
        <p:xfrm>
          <a:off x="243281" y="4590831"/>
          <a:ext cx="11685864" cy="214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963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2343325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2889699096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1980179668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2759365211"/>
                    </a:ext>
                  </a:extLst>
                </a:gridCol>
                <a:gridCol w="1947644">
                  <a:extLst>
                    <a:ext uri="{9D8B030D-6E8A-4147-A177-3AD203B41FA5}">
                      <a16:colId xmlns:a16="http://schemas.microsoft.com/office/drawing/2014/main" val="1454566763"/>
                    </a:ext>
                  </a:extLst>
                </a:gridCol>
              </a:tblGrid>
              <a:tr h="232118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미션</a:t>
                      </a:r>
                      <a:r>
                        <a:rPr lang="en-US" altLang="ko-KR" sz="1100" dirty="0"/>
                        <a:t>2-5 : </a:t>
                      </a:r>
                      <a:r>
                        <a:rPr lang="ko-KR" altLang="en-US" sz="1100" dirty="0"/>
                        <a:t>지금까지 모은 퍼즐조각을 이용해 퍼즐상자를 열어 열쇠를 획득하자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책상 위 퍼즐 상자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14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 err="1"/>
                        <a:t>의자앞에서</a:t>
                      </a:r>
                      <a:r>
                        <a:rPr lang="ko-KR" altLang="en-US" sz="1100" dirty="0"/>
                        <a:t>  점프하여 의자위로 올라감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45273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의자위에서 점프하여 책상위로 올라가 책상위에 놓여져 있는 퍼즐조각상자와 상호작용</a:t>
                      </a:r>
                      <a:r>
                        <a:rPr lang="en-US" altLang="ko-KR" sz="1100" dirty="0"/>
                        <a:t>.(</a:t>
                      </a:r>
                      <a:r>
                        <a:rPr lang="ko-KR" altLang="en-US" sz="1100" dirty="0"/>
                        <a:t>퍼즐조각상자와 접촉하면 화면 한 가운데 </a:t>
                      </a:r>
                      <a:r>
                        <a:rPr lang="ko-KR" altLang="en-US" sz="1100" dirty="0" err="1"/>
                        <a:t>퍼즐맞추기</a:t>
                      </a:r>
                      <a:r>
                        <a:rPr lang="ko-KR" altLang="en-US" sz="1100" dirty="0"/>
                        <a:t> 창 출력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427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퍼즐조각을 다 맞추면 상자가 열리지만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열리는 애니메이션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그 안에는 열쇠를 찾고 싶으면 방문 앞으로 오라는 쪽지만 남겨져 있음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동시에 퀘스트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클리어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36229"/>
                  </a:ext>
                </a:extLst>
              </a:tr>
              <a:tr h="37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65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934D5DE-BD41-4F27-95C9-ECDC746F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1" y="595618"/>
            <a:ext cx="5728189" cy="39596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E5E8AF5-57B5-306A-0C22-780508916C74}"/>
              </a:ext>
            </a:extLst>
          </p:cNvPr>
          <p:cNvSpPr/>
          <p:nvPr/>
        </p:nvSpPr>
        <p:spPr>
          <a:xfrm>
            <a:off x="2894202" y="1853910"/>
            <a:ext cx="276837" cy="3439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A530AA7-876C-4858-4820-0639286C81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14" y="2197887"/>
            <a:ext cx="1848124" cy="17977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7697AB99-6901-FF8A-BBFB-B1F4CC5CA2CC}"/>
              </a:ext>
            </a:extLst>
          </p:cNvPr>
          <p:cNvCxnSpPr/>
          <p:nvPr/>
        </p:nvCxnSpPr>
        <p:spPr>
          <a:xfrm rot="5400000">
            <a:off x="4661943" y="2865456"/>
            <a:ext cx="378738" cy="83890"/>
          </a:xfrm>
          <a:prstGeom prst="curvedConnector3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57565790-DD4F-4137-90AA-218B8E8C36B7}"/>
              </a:ext>
            </a:extLst>
          </p:cNvPr>
          <p:cNvSpPr/>
          <p:nvPr/>
        </p:nvSpPr>
        <p:spPr>
          <a:xfrm>
            <a:off x="4726067" y="2666463"/>
            <a:ext cx="250489" cy="47817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DA5907-614B-2B76-D373-8052A00BCA58}"/>
              </a:ext>
            </a:extLst>
          </p:cNvPr>
          <p:cNvCxnSpPr>
            <a:cxnSpLocks/>
            <a:stCxn id="3" idx="5"/>
            <a:endCxn id="24" idx="2"/>
          </p:cNvCxnSpPr>
          <p:nvPr/>
        </p:nvCxnSpPr>
        <p:spPr>
          <a:xfrm>
            <a:off x="3130497" y="2147513"/>
            <a:ext cx="1595570" cy="7580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94A0F84C-3E3A-A854-A638-7BE071192B9C}"/>
              </a:ext>
            </a:extLst>
          </p:cNvPr>
          <p:cNvSpPr/>
          <p:nvPr/>
        </p:nvSpPr>
        <p:spPr>
          <a:xfrm>
            <a:off x="2801923" y="2319501"/>
            <a:ext cx="461394" cy="34397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D299803-7455-F39A-25B0-778F913F2FC9}"/>
              </a:ext>
            </a:extLst>
          </p:cNvPr>
          <p:cNvSpPr/>
          <p:nvPr/>
        </p:nvSpPr>
        <p:spPr>
          <a:xfrm flipV="1">
            <a:off x="2560184" y="2376113"/>
            <a:ext cx="167779" cy="230752"/>
          </a:xfrm>
          <a:prstGeom prst="downArrow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CE5112-C498-7EA8-C357-459D52E83162}"/>
              </a:ext>
            </a:extLst>
          </p:cNvPr>
          <p:cNvSpPr/>
          <p:nvPr/>
        </p:nvSpPr>
        <p:spPr>
          <a:xfrm>
            <a:off x="2332751" y="2248262"/>
            <a:ext cx="1085245" cy="53688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895EBA-F2B3-BFAD-D659-62B8A3946822}"/>
              </a:ext>
            </a:extLst>
          </p:cNvPr>
          <p:cNvSpPr/>
          <p:nvPr/>
        </p:nvSpPr>
        <p:spPr>
          <a:xfrm>
            <a:off x="3165708" y="1717532"/>
            <a:ext cx="483252" cy="429981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05580B-CE8C-A6AB-EE43-E02CD0028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23" y="821662"/>
            <a:ext cx="4468994" cy="3173991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CA714DB7-0B8C-16B0-4AD2-59F968540592}"/>
              </a:ext>
            </a:extLst>
          </p:cNvPr>
          <p:cNvSpPr/>
          <p:nvPr/>
        </p:nvSpPr>
        <p:spPr>
          <a:xfrm>
            <a:off x="8133438" y="1048103"/>
            <a:ext cx="1780765" cy="1558762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910BF9-ABF6-D08E-E225-658DC10163C8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3648960" y="1827484"/>
            <a:ext cx="4484478" cy="105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9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04AA54C-EBBC-C06B-DD50-E5105D4A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등장인물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F1B3E-D88F-3CA4-ED6C-C5142CCF9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48509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1045681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765719">
                  <a:extLst>
                    <a:ext uri="{9D8B030D-6E8A-4147-A177-3AD203B41FA5}">
                      <a16:colId xmlns:a16="http://schemas.microsoft.com/office/drawing/2014/main" val="3750336609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주인공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이세아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나이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활발함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개구쟁이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오른쪽에 반 묶음머리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주인공의 개구쟁이 성격을 나타내는 왼쪽 뺨의 데일밴드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33B0A05-DD79-19D8-6865-32B14A4895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9802"/>
            <a:ext cx="2699391" cy="26438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2DDDC9-C822-EF1B-EFD3-33BC07917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09158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 </a:t>
                      </a:r>
                      <a:r>
                        <a:rPr lang="en-US" altLang="ko-KR" sz="1200" dirty="0"/>
                        <a:t>NPC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뭐든지 뚝딱 아저씨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강화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프로젝트기준 원거리무기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단계</a:t>
                      </a:r>
                      <a:r>
                        <a:rPr lang="en-US" altLang="ko-KR" sz="1200" dirty="0"/>
                        <a:t>-&gt;2</a:t>
                      </a:r>
                      <a:r>
                        <a:rPr lang="ko-KR" altLang="en-US" sz="1200" dirty="0"/>
                        <a:t>단계로 강화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몬스터로 등장하는 레고와는 명확하게 구별되게 해주세요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(EX : </a:t>
                      </a:r>
                      <a:r>
                        <a:rPr lang="ko-KR" altLang="en-US" sz="1200" dirty="0"/>
                        <a:t>몬스터로 등장하는 레고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외형은 레고인데 </a:t>
                      </a:r>
                      <a:r>
                        <a:rPr lang="ko-KR" altLang="en-US" sz="1200" dirty="0" err="1"/>
                        <a:t>좀비같은</a:t>
                      </a:r>
                      <a:r>
                        <a:rPr lang="ko-KR" altLang="en-US" sz="1200" dirty="0"/>
                        <a:t> 컨셉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        / </a:t>
                      </a:r>
                      <a:r>
                        <a:rPr lang="ko-KR" altLang="en-US" sz="1200" dirty="0"/>
                        <a:t>해당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는 멀쩡한 외형에 상단의 사진처럼 작업복입은 모양새로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D32500B-5A11-F300-30BD-7CBB8E2C79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52" y="2072714"/>
            <a:ext cx="1584414" cy="24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2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CA7AB-742C-8AC8-AABA-ABF76367F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169548"/>
              </p:ext>
            </p:extLst>
          </p:nvPr>
        </p:nvGraphicFramePr>
        <p:xfrm>
          <a:off x="1418706" y="2774969"/>
          <a:ext cx="3571846" cy="334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923">
                  <a:extLst>
                    <a:ext uri="{9D8B030D-6E8A-4147-A177-3AD203B41FA5}">
                      <a16:colId xmlns:a16="http://schemas.microsoft.com/office/drawing/2014/main" val="2009437891"/>
                    </a:ext>
                  </a:extLst>
                </a:gridCol>
                <a:gridCol w="1785923">
                  <a:extLst>
                    <a:ext uri="{9D8B030D-6E8A-4147-A177-3AD203B41FA5}">
                      <a16:colId xmlns:a16="http://schemas.microsoft.com/office/drawing/2014/main" val="2046929814"/>
                    </a:ext>
                  </a:extLst>
                </a:gridCol>
              </a:tblGrid>
              <a:tr h="16703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46591"/>
                  </a:ext>
                </a:extLst>
              </a:tr>
              <a:tr h="16703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583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72F12D3-E723-A2F9-1700-0AAB1B377B67}"/>
              </a:ext>
            </a:extLst>
          </p:cNvPr>
          <p:cNvSpPr/>
          <p:nvPr/>
        </p:nvSpPr>
        <p:spPr>
          <a:xfrm>
            <a:off x="6786693" y="1612669"/>
            <a:ext cx="4798503" cy="4502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A96F-62A0-F38A-4C03-19E35EA94821}"/>
              </a:ext>
            </a:extLst>
          </p:cNvPr>
          <p:cNvSpPr/>
          <p:nvPr/>
        </p:nvSpPr>
        <p:spPr>
          <a:xfrm>
            <a:off x="7222920" y="1818313"/>
            <a:ext cx="1551965" cy="15016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B2EF4B-D13C-1AE5-3F67-C11E0DF5CD94}"/>
              </a:ext>
            </a:extLst>
          </p:cNvPr>
          <p:cNvSpPr/>
          <p:nvPr/>
        </p:nvSpPr>
        <p:spPr>
          <a:xfrm>
            <a:off x="9290805" y="1818313"/>
            <a:ext cx="1551965" cy="15016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807841-0497-1E26-D5C6-D11D0FEED7EF}"/>
              </a:ext>
            </a:extLst>
          </p:cNvPr>
          <p:cNvSpPr/>
          <p:nvPr/>
        </p:nvSpPr>
        <p:spPr>
          <a:xfrm>
            <a:off x="7206140" y="4351478"/>
            <a:ext cx="1551965" cy="15016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ED38BB-77E7-5128-AF26-B6F07C4C00E9}"/>
              </a:ext>
            </a:extLst>
          </p:cNvPr>
          <p:cNvSpPr/>
          <p:nvPr/>
        </p:nvSpPr>
        <p:spPr>
          <a:xfrm>
            <a:off x="9366306" y="4351478"/>
            <a:ext cx="1551965" cy="15016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FAA047-B448-58E0-72FB-5CD8B8E63A00}"/>
              </a:ext>
            </a:extLst>
          </p:cNvPr>
          <p:cNvSpPr/>
          <p:nvPr/>
        </p:nvSpPr>
        <p:spPr>
          <a:xfrm>
            <a:off x="7393788" y="1071904"/>
            <a:ext cx="3368179" cy="643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모은 퍼즐들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8065" y="681644"/>
            <a:ext cx="6966066" cy="712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퍼즐조각상자와 상호작용하면 다음과 같은 </a:t>
            </a:r>
            <a:r>
              <a:rPr lang="en-US" altLang="ko-KR" dirty="0"/>
              <a:t>UI</a:t>
            </a:r>
            <a:r>
              <a:rPr lang="ko-KR" altLang="en-US" dirty="0"/>
              <a:t>전개</a:t>
            </a:r>
          </a:p>
        </p:txBody>
      </p:sp>
      <p:sp>
        <p:nvSpPr>
          <p:cNvPr id="3" name="아래쪽 화살표 2"/>
          <p:cNvSpPr/>
          <p:nvPr/>
        </p:nvSpPr>
        <p:spPr>
          <a:xfrm rot="8761800">
            <a:off x="8551763" y="3090999"/>
            <a:ext cx="399011" cy="415636"/>
          </a:xfrm>
          <a:prstGeom prst="downArrow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29764" y="3005690"/>
            <a:ext cx="1563119" cy="1411827"/>
            <a:chOff x="5223574" y="2325389"/>
            <a:chExt cx="1727854" cy="168832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C1A96F-62A0-F38A-4C03-19E35EA94821}"/>
                </a:ext>
              </a:extLst>
            </p:cNvPr>
            <p:cNvSpPr/>
            <p:nvPr/>
          </p:nvSpPr>
          <p:spPr>
            <a:xfrm>
              <a:off x="5223574" y="2325389"/>
              <a:ext cx="1551965" cy="150163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퍼즐조각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아래쪽 화살표 18"/>
            <p:cNvSpPr/>
            <p:nvPr/>
          </p:nvSpPr>
          <p:spPr>
            <a:xfrm rot="8761800">
              <a:off x="6552417" y="3598075"/>
              <a:ext cx="399011" cy="415636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08065" y="1754966"/>
            <a:ext cx="6372429" cy="75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모은 퍼즐들 창에 있는 퍼즐조각을</a:t>
            </a:r>
            <a:r>
              <a:rPr lang="en-US" altLang="ko-KR" dirty="0"/>
              <a:t>(</a:t>
            </a:r>
            <a:r>
              <a:rPr lang="ko-KR" altLang="en-US" dirty="0"/>
              <a:t>우측</a:t>
            </a:r>
            <a:r>
              <a:rPr lang="en-US" altLang="ko-KR" dirty="0"/>
              <a:t>)</a:t>
            </a:r>
          </a:p>
          <a:p>
            <a:pPr algn="ctr"/>
            <a:r>
              <a:rPr lang="ko-KR" altLang="en-US" dirty="0"/>
              <a:t>퍼즐상자 </a:t>
            </a:r>
            <a:r>
              <a:rPr lang="ko-KR" altLang="en-US" dirty="0" err="1"/>
              <a:t>뚜껑쪽에</a:t>
            </a:r>
            <a:r>
              <a:rPr lang="ko-KR" altLang="en-US" dirty="0"/>
              <a:t> 있는 퍼즐판으로 클릭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2765613" y="1426770"/>
            <a:ext cx="1201116" cy="300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725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접힌 도형 22"/>
          <p:cNvSpPr/>
          <p:nvPr/>
        </p:nvSpPr>
        <p:spPr>
          <a:xfrm>
            <a:off x="9116155" y="1662067"/>
            <a:ext cx="2576946" cy="3707476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쪽지내용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결투장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여기까지 오다니 제법인데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하지만 이곳을 나갈 방문 열쇠는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 몸이 이미 가져간 지 오래다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여기서 나갈 열쇠를 찾고 싶다면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방문 앞으로 오도록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p.S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참고로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나는 너가 굉장히 밉다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각오 단단히 하도록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2-5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535947"/>
            <a:ext cx="12194378" cy="562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참고</a:t>
            </a:r>
            <a:r>
              <a:rPr lang="en-US" altLang="ko-KR" dirty="0"/>
              <a:t>-</a:t>
            </a:r>
            <a:r>
              <a:rPr lang="ko-KR" altLang="en-US" dirty="0"/>
              <a:t>퍼즐관련 오브젝트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199281" y="5642448"/>
            <a:ext cx="2410693" cy="955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쪽지를 클릭하면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쪽지내용</a:t>
            </a:r>
            <a:r>
              <a:rPr lang="ko-KR" altLang="en-US" sz="1400" dirty="0"/>
              <a:t> 확인과 동시에</a:t>
            </a:r>
            <a:endParaRPr lang="en-US" altLang="ko-KR" sz="1400" dirty="0"/>
          </a:p>
          <a:p>
            <a:pPr algn="ctr"/>
            <a:r>
              <a:rPr lang="ko-KR" altLang="en-US" sz="1400" dirty="0"/>
              <a:t>미션</a:t>
            </a:r>
            <a:r>
              <a:rPr lang="en-US" altLang="ko-KR" sz="1400" dirty="0"/>
              <a:t>2 </a:t>
            </a:r>
            <a:r>
              <a:rPr lang="ko-KR" altLang="en-US" sz="1400" dirty="0" err="1"/>
              <a:t>클리어</a:t>
            </a:r>
            <a:endParaRPr lang="en-US" altLang="ko-KR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8548381" y="3192597"/>
            <a:ext cx="477005" cy="74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05AAF1-54FD-9EB1-9B1C-4666547668CD}"/>
              </a:ext>
            </a:extLst>
          </p:cNvPr>
          <p:cNvSpPr/>
          <p:nvPr/>
        </p:nvSpPr>
        <p:spPr>
          <a:xfrm>
            <a:off x="213957" y="2232060"/>
            <a:ext cx="2969703" cy="27845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책상</a:t>
            </a:r>
            <a:r>
              <a:rPr lang="en-US" altLang="ko-KR" dirty="0"/>
              <a:t>(</a:t>
            </a:r>
            <a:r>
              <a:rPr lang="ko-KR" altLang="en-US" dirty="0"/>
              <a:t>위에서 봤을 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0F6811-3990-C8CA-DAFA-DA9A380CC54A}"/>
              </a:ext>
            </a:extLst>
          </p:cNvPr>
          <p:cNvSpPr/>
          <p:nvPr/>
        </p:nvSpPr>
        <p:spPr>
          <a:xfrm>
            <a:off x="1882401" y="2341138"/>
            <a:ext cx="1110686" cy="1087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오르골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54E194-22D5-7B48-5103-392A6196D6B9}"/>
              </a:ext>
            </a:extLst>
          </p:cNvPr>
          <p:cNvSpPr/>
          <p:nvPr/>
        </p:nvSpPr>
        <p:spPr>
          <a:xfrm>
            <a:off x="467136" y="2389937"/>
            <a:ext cx="1013558" cy="857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퍼즐틀</a:t>
            </a:r>
            <a:endParaRPr lang="ko-KR" altLang="en-US" dirty="0"/>
          </a:p>
        </p:txBody>
      </p:sp>
      <p:sp>
        <p:nvSpPr>
          <p:cNvPr id="14" name="오른쪽 화살표 30">
            <a:extLst>
              <a:ext uri="{FF2B5EF4-FFF2-40B4-BE49-F238E27FC236}">
                <a16:creationId xmlns:a16="http://schemas.microsoft.com/office/drawing/2014/main" id="{AB413244-665A-9684-8764-7A485938CD67}"/>
              </a:ext>
            </a:extLst>
          </p:cNvPr>
          <p:cNvSpPr/>
          <p:nvPr/>
        </p:nvSpPr>
        <p:spPr>
          <a:xfrm>
            <a:off x="3331649" y="3247711"/>
            <a:ext cx="527790" cy="74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E33B03-348F-59BC-002D-79AEFE614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32" y="2227662"/>
            <a:ext cx="2156475" cy="2576286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F6846C5-FBC3-23E0-1D6B-DE47114FBDF4}"/>
              </a:ext>
            </a:extLst>
          </p:cNvPr>
          <p:cNvSpPr/>
          <p:nvPr/>
        </p:nvSpPr>
        <p:spPr>
          <a:xfrm rot="8467179">
            <a:off x="1002640" y="2976600"/>
            <a:ext cx="478172" cy="5285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F5A9287-017A-AF01-BDDB-17091EFF7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14" y="2201636"/>
            <a:ext cx="2454728" cy="2454728"/>
          </a:xfrm>
          <a:prstGeom prst="rect">
            <a:avLst/>
          </a:prstGeom>
        </p:spPr>
      </p:pic>
      <p:sp>
        <p:nvSpPr>
          <p:cNvPr id="34" name="오른쪽 화살표 30">
            <a:extLst>
              <a:ext uri="{FF2B5EF4-FFF2-40B4-BE49-F238E27FC236}">
                <a16:creationId xmlns:a16="http://schemas.microsoft.com/office/drawing/2014/main" id="{E7790999-E9F7-4843-1BF6-883573A4E23D}"/>
              </a:ext>
            </a:extLst>
          </p:cNvPr>
          <p:cNvSpPr/>
          <p:nvPr/>
        </p:nvSpPr>
        <p:spPr>
          <a:xfrm>
            <a:off x="6266425" y="3247711"/>
            <a:ext cx="527790" cy="74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420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3924D6-A888-4AC3-5E2C-AE61279FD7EB}"/>
              </a:ext>
            </a:extLst>
          </p:cNvPr>
          <p:cNvGrpSpPr/>
          <p:nvPr/>
        </p:nvGrpSpPr>
        <p:grpSpPr>
          <a:xfrm>
            <a:off x="905069" y="2526010"/>
            <a:ext cx="10523376" cy="1805980"/>
            <a:chOff x="307910" y="312068"/>
            <a:chExt cx="10523376" cy="1805980"/>
          </a:xfrm>
        </p:grpSpPr>
        <p:sp>
          <p:nvSpPr>
            <p:cNvPr id="19" name="순서도: 처리 18">
              <a:extLst>
                <a:ext uri="{FF2B5EF4-FFF2-40B4-BE49-F238E27FC236}">
                  <a16:creationId xmlns:a16="http://schemas.microsoft.com/office/drawing/2014/main" id="{8941FEF5-D7C6-38C8-8DC6-E56DCF3575B6}"/>
                </a:ext>
              </a:extLst>
            </p:cNvPr>
            <p:cNvSpPr/>
            <p:nvPr/>
          </p:nvSpPr>
          <p:spPr>
            <a:xfrm>
              <a:off x="1771262" y="371147"/>
              <a:ext cx="9060024" cy="11196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앗</a:t>
              </a:r>
              <a:r>
                <a:rPr lang="en-US" altLang="ko-KR" dirty="0"/>
                <a:t>, </a:t>
              </a:r>
              <a:r>
                <a:rPr lang="ko-KR" altLang="en-US" dirty="0"/>
                <a:t>열쇠가 사라졌어</a:t>
              </a:r>
              <a:r>
                <a:rPr lang="en-US" altLang="ko-KR" dirty="0"/>
                <a:t>?!, </a:t>
              </a:r>
              <a:r>
                <a:rPr lang="ko-KR" altLang="en-US" dirty="0"/>
                <a:t>이건 쪽지</a:t>
              </a:r>
              <a:r>
                <a:rPr lang="en-US" altLang="ko-KR" dirty="0"/>
                <a:t>?! </a:t>
              </a:r>
              <a:r>
                <a:rPr lang="ko-KR" altLang="en-US" dirty="0" err="1"/>
                <a:t>으으</a:t>
              </a:r>
              <a:r>
                <a:rPr lang="en-US" altLang="ko-KR" dirty="0"/>
                <a:t>, </a:t>
              </a:r>
              <a:r>
                <a:rPr lang="ko-KR" altLang="en-US" dirty="0"/>
                <a:t>보아하니 다른 몬스터가 </a:t>
              </a:r>
              <a:r>
                <a:rPr lang="ko-KR" altLang="en-US" dirty="0" err="1"/>
                <a:t>방문열쇠를</a:t>
              </a:r>
              <a:r>
                <a:rPr lang="ko-KR" altLang="en-US" dirty="0"/>
                <a:t> 가지고</a:t>
              </a:r>
              <a:endParaRPr lang="en-US" altLang="ko-KR" dirty="0"/>
            </a:p>
            <a:p>
              <a:r>
                <a:rPr lang="ko-KR" altLang="en-US" dirty="0"/>
                <a:t>간 것 같은데 그 녀석을 찾아서 혼내 주고 어서 이곳을 나가도록 하자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99F41F8-7769-9FF7-B81B-A402F954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04" y="312068"/>
              <a:ext cx="878243" cy="1119672"/>
            </a:xfrm>
            <a:prstGeom prst="rect">
              <a:avLst/>
            </a:prstGeom>
          </p:spPr>
        </p:pic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84008930-09F2-913C-2BEC-3E17A7E67D08}"/>
                </a:ext>
              </a:extLst>
            </p:cNvPr>
            <p:cNvSpPr/>
            <p:nvPr/>
          </p:nvSpPr>
          <p:spPr>
            <a:xfrm>
              <a:off x="307910" y="1576871"/>
              <a:ext cx="1590565" cy="541177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토토</a:t>
              </a:r>
              <a:endParaRPr lang="en-US" altLang="ko-KR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 err="1"/>
                <a:t>세아의</a:t>
              </a:r>
              <a:r>
                <a:rPr lang="ko-KR" altLang="en-US" sz="1000" dirty="0"/>
                <a:t> 애착인형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sp>
        <p:nvSpPr>
          <p:cNvPr id="6" name="제목 3">
            <a:extLst>
              <a:ext uri="{FF2B5EF4-FFF2-40B4-BE49-F238E27FC236}">
                <a16:creationId xmlns:a16="http://schemas.microsoft.com/office/drawing/2014/main" id="{D80865D2-DFEE-D574-5626-BB75A34F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미션</a:t>
            </a:r>
            <a:r>
              <a:rPr lang="en-US" altLang="ko-KR" sz="3200" dirty="0"/>
              <a:t>3 </a:t>
            </a:r>
            <a:r>
              <a:rPr lang="ko-KR" altLang="en-US" sz="3200" dirty="0" err="1"/>
              <a:t>알림창</a:t>
            </a:r>
            <a:r>
              <a:rPr lang="ko-KR" altLang="en-US" sz="3200" dirty="0"/>
              <a:t> 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65585F90-0FB7-57BF-17E0-D2B4703C977F}"/>
              </a:ext>
            </a:extLst>
          </p:cNvPr>
          <p:cNvSpPr/>
          <p:nvPr/>
        </p:nvSpPr>
        <p:spPr>
          <a:xfrm>
            <a:off x="905069" y="5047860"/>
            <a:ext cx="10310327" cy="7464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ko-KR" altLang="en-US" dirty="0" err="1"/>
              <a:t>알림창이</a:t>
            </a:r>
            <a:r>
              <a:rPr lang="ko-KR" altLang="en-US" dirty="0"/>
              <a:t> 뜨는 시점 </a:t>
            </a:r>
            <a:r>
              <a:rPr lang="en-US" altLang="ko-KR" dirty="0"/>
              <a:t>: </a:t>
            </a:r>
            <a:r>
              <a:rPr lang="ko-KR" altLang="en-US" dirty="0"/>
              <a:t>미션</a:t>
            </a:r>
            <a:r>
              <a:rPr lang="en-US" altLang="ko-KR" dirty="0"/>
              <a:t>2 </a:t>
            </a:r>
            <a:r>
              <a:rPr lang="ko-KR" altLang="en-US" dirty="0"/>
              <a:t>클리어</a:t>
            </a:r>
            <a:r>
              <a:rPr lang="en-US" altLang="ko-KR" dirty="0"/>
              <a:t> (</a:t>
            </a:r>
            <a:r>
              <a:rPr lang="ko-KR" altLang="en-US" dirty="0"/>
              <a:t>쪽지 확인</a:t>
            </a:r>
            <a:r>
              <a:rPr lang="en-US" altLang="ko-KR" dirty="0"/>
              <a:t>)</a:t>
            </a:r>
            <a:r>
              <a:rPr lang="ko-KR" altLang="en-US" dirty="0"/>
              <a:t> 직후</a:t>
            </a:r>
          </a:p>
        </p:txBody>
      </p:sp>
    </p:spTree>
    <p:extLst>
      <p:ext uri="{BB962C8B-B14F-4D97-AF65-F5344CB8AC3E}">
        <p14:creationId xmlns:p14="http://schemas.microsoft.com/office/powerpoint/2010/main" val="2745825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16B3B-B1B1-90D3-1712-560A3479CE05}"/>
              </a:ext>
            </a:extLst>
          </p:cNvPr>
          <p:cNvSpPr/>
          <p:nvPr/>
        </p:nvSpPr>
        <p:spPr>
          <a:xfrm>
            <a:off x="-2378" y="-2055"/>
            <a:ext cx="12194378" cy="562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스테이지 개요 </a:t>
            </a:r>
            <a:r>
              <a:rPr lang="en-US" altLang="ko-KR" dirty="0"/>
              <a:t>: </a:t>
            </a:r>
            <a:r>
              <a:rPr lang="ko-KR" altLang="en-US" dirty="0"/>
              <a:t>미션 전개</a:t>
            </a:r>
            <a:r>
              <a:rPr lang="en-US" altLang="ko-KR" dirty="0"/>
              <a:t>(=</a:t>
            </a:r>
            <a:r>
              <a:rPr lang="ko-KR" altLang="en-US" dirty="0"/>
              <a:t>스테이지 진행전개</a:t>
            </a:r>
            <a:r>
              <a:rPr lang="en-US" altLang="ko-KR" dirty="0"/>
              <a:t>) 3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41540E-3BD5-D60D-92AB-07FB876B5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059522"/>
              </p:ext>
            </p:extLst>
          </p:nvPr>
        </p:nvGraphicFramePr>
        <p:xfrm>
          <a:off x="1217078" y="4112959"/>
          <a:ext cx="937821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036">
                  <a:extLst>
                    <a:ext uri="{9D8B030D-6E8A-4147-A177-3AD203B41FA5}">
                      <a16:colId xmlns:a16="http://schemas.microsoft.com/office/drawing/2014/main" val="1704849083"/>
                    </a:ext>
                  </a:extLst>
                </a:gridCol>
                <a:gridCol w="7815180">
                  <a:extLst>
                    <a:ext uri="{9D8B030D-6E8A-4147-A177-3AD203B41FA5}">
                      <a16:colId xmlns:a16="http://schemas.microsoft.com/office/drawing/2014/main" val="29084311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마지막미션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보스를 무찌르고 방을 탈출하자</a:t>
                      </a:r>
                      <a:r>
                        <a:rPr lang="en-US" altLang="ko-KR" sz="1100" dirty="0"/>
                        <a:t>!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퀘스트 진행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방문 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왜 구해야 하는가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보스몬스터인</a:t>
                      </a:r>
                      <a:r>
                        <a:rPr lang="ko-KR" altLang="en-US" sz="1100" dirty="0"/>
                        <a:t> 잊혀진 장난감 병정이 열쇠를 훔쳐갔기 때문에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88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미션</a:t>
                      </a:r>
                      <a:r>
                        <a:rPr lang="en-US" altLang="ko-KR" sz="1100" b="1" dirty="0"/>
                        <a:t>2 </a:t>
                      </a:r>
                      <a:r>
                        <a:rPr lang="ko-KR" altLang="en-US" sz="1100" b="1" dirty="0"/>
                        <a:t>클리어 직후 씬</a:t>
                      </a:r>
                      <a:r>
                        <a:rPr lang="en-US" altLang="ko-KR" sz="1100" b="1" dirty="0"/>
                        <a:t>3</a:t>
                      </a:r>
                      <a:r>
                        <a:rPr lang="ko-KR" altLang="en-US" sz="1100" b="1" dirty="0"/>
                        <a:t>로 넘어가면 주인공은 의자 옆에 </a:t>
                      </a:r>
                      <a:r>
                        <a:rPr lang="ko-KR" altLang="en-US" sz="1100" b="1" dirty="0" err="1"/>
                        <a:t>스폰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691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b="1" dirty="0"/>
                        <a:t>퀘스트</a:t>
                      </a:r>
                      <a:r>
                        <a:rPr lang="en-US" altLang="ko-KR" sz="1100" b="1" dirty="0"/>
                        <a:t>2</a:t>
                      </a:r>
                      <a:r>
                        <a:rPr lang="ko-KR" altLang="en-US" sz="1100" b="1" dirty="0"/>
                        <a:t>를 완료하고 얻은 쪽지를 가지고 있는 상태에서 방문 앞으로 가면 보스 조우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246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 err="1"/>
                        <a:t>보스몬스터</a:t>
                      </a:r>
                      <a:r>
                        <a:rPr lang="ko-KR" altLang="en-US" sz="1100" dirty="0"/>
                        <a:t> 격파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89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격파 후 드랍 된 열쇠를 가지고서 </a:t>
                      </a:r>
                      <a:r>
                        <a:rPr lang="ko-KR" altLang="en-US" sz="1100" dirty="0" err="1"/>
                        <a:t>방문앞으로</a:t>
                      </a:r>
                      <a:r>
                        <a:rPr lang="ko-KR" altLang="en-US" sz="1100" dirty="0"/>
                        <a:t> 다가가면 문이 빛나는데 이때 상호작용을 누르면 스테이지 클리어</a:t>
                      </a:r>
                      <a:r>
                        <a:rPr lang="en-US" altLang="ko-KR" sz="1100" dirty="0"/>
                        <a:t>!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885856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C1FA02D7-B1AF-FD98-40C8-D78C957E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09" y="734887"/>
            <a:ext cx="3534268" cy="301499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2BF5D2B-4966-CBB4-FC07-373BDB341D37}"/>
              </a:ext>
            </a:extLst>
          </p:cNvPr>
          <p:cNvSpPr/>
          <p:nvPr/>
        </p:nvSpPr>
        <p:spPr>
          <a:xfrm>
            <a:off x="1346679" y="1619859"/>
            <a:ext cx="2252198" cy="17140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E402BA-194F-2E79-28C9-CB8ECA675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60" y="734887"/>
            <a:ext cx="3534268" cy="301499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BFCF4-DA30-9439-CAEE-7E16E83CEDD8}"/>
              </a:ext>
            </a:extLst>
          </p:cNvPr>
          <p:cNvSpPr/>
          <p:nvPr/>
        </p:nvSpPr>
        <p:spPr>
          <a:xfrm>
            <a:off x="6258186" y="797253"/>
            <a:ext cx="2969703" cy="2700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E9E343AB-70D9-5F69-5E64-06AB289DAF98}"/>
              </a:ext>
            </a:extLst>
          </p:cNvPr>
          <p:cNvCxnSpPr>
            <a:cxnSpLocks/>
            <a:endCxn id="2" idx="6"/>
          </p:cNvCxnSpPr>
          <p:nvPr/>
        </p:nvCxnSpPr>
        <p:spPr>
          <a:xfrm rot="10800000">
            <a:off x="3598877" y="2476903"/>
            <a:ext cx="3691156" cy="2682326"/>
          </a:xfrm>
          <a:prstGeom prst="curvedConnector3">
            <a:avLst>
              <a:gd name="adj1" fmla="val 1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70DFD67A-B9B2-3C35-5ED8-2EBA46A2C6A7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8023596" y="3777915"/>
            <a:ext cx="3880730" cy="8096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E89B903-B2C7-E1D9-0028-C11474D20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14" y="1805054"/>
            <a:ext cx="716699" cy="71552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08" y="2520574"/>
            <a:ext cx="424657" cy="414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95" y="2864905"/>
            <a:ext cx="424657" cy="4147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68" y="2422815"/>
            <a:ext cx="424657" cy="414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66" y="2996625"/>
            <a:ext cx="424657" cy="4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9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(1)_</a:t>
            </a:r>
            <a:r>
              <a:rPr lang="ko-KR" altLang="en-US" sz="3200" dirty="0"/>
              <a:t>실행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5E8DDF-6A4D-3DD4-5076-19009AAA5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579795"/>
              </p:ext>
            </p:extLst>
          </p:nvPr>
        </p:nvGraphicFramePr>
        <p:xfrm>
          <a:off x="2106814" y="1547159"/>
          <a:ext cx="8128000" cy="407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329">
                  <a:extLst>
                    <a:ext uri="{9D8B030D-6E8A-4147-A177-3AD203B41FA5}">
                      <a16:colId xmlns:a16="http://schemas.microsoft.com/office/drawing/2014/main" val="1524144645"/>
                    </a:ext>
                  </a:extLst>
                </a:gridCol>
                <a:gridCol w="5990671">
                  <a:extLst>
                    <a:ext uri="{9D8B030D-6E8A-4147-A177-3AD203B41FA5}">
                      <a16:colId xmlns:a16="http://schemas.microsoft.com/office/drawing/2014/main" val="1331691279"/>
                    </a:ext>
                  </a:extLst>
                </a:gridCol>
              </a:tblGrid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Made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with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unity</a:t>
                      </a:r>
                      <a:r>
                        <a:rPr lang="ko-KR" altLang="en-US" dirty="0"/>
                        <a:t>로고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17497"/>
                  </a:ext>
                </a:extLst>
              </a:tr>
              <a:tr h="1051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팀로고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생략 가능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팀장 재량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20610"/>
                  </a:ext>
                </a:extLst>
              </a:tr>
              <a:tr h="19741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타이틀 화면 스크린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구체적인 사항은 다음 슬라이드에서 설명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6448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4D28BEA-5971-7D1B-63CC-253166E86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14" y="1559615"/>
            <a:ext cx="2112162" cy="102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AD4F1-ACFC-4C93-7BE3-C6DCCB660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41" y="2676807"/>
            <a:ext cx="2112161" cy="9597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140C81-7074-B659-8A62-6DA7D687D02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43" y="3680572"/>
            <a:ext cx="2095499" cy="1943507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0269B05-A634-DFC4-1D2A-6C4C0250604E}"/>
              </a:ext>
            </a:extLst>
          </p:cNvPr>
          <p:cNvSpPr/>
          <p:nvPr/>
        </p:nvSpPr>
        <p:spPr>
          <a:xfrm>
            <a:off x="6709894" y="3452868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BFDADD1-3F9D-7EBB-491D-F96B4311B34B}"/>
              </a:ext>
            </a:extLst>
          </p:cNvPr>
          <p:cNvSpPr/>
          <p:nvPr/>
        </p:nvSpPr>
        <p:spPr>
          <a:xfrm>
            <a:off x="6709894" y="2337054"/>
            <a:ext cx="1045828" cy="503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62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3470C5-004E-F739-F410-B148CF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(2)_</a:t>
            </a:r>
            <a:r>
              <a:rPr lang="ko-KR" altLang="en-US" sz="3200" dirty="0"/>
              <a:t>타이틀 화면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CBDAB50E-FB6F-D21E-2E47-A161E30D059B}"/>
              </a:ext>
            </a:extLst>
          </p:cNvPr>
          <p:cNvSpPr/>
          <p:nvPr/>
        </p:nvSpPr>
        <p:spPr>
          <a:xfrm>
            <a:off x="512988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시작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F96A7500-15A9-D0A4-5210-91A312559A15}"/>
              </a:ext>
            </a:extLst>
          </p:cNvPr>
          <p:cNvSpPr/>
          <p:nvPr/>
        </p:nvSpPr>
        <p:spPr>
          <a:xfrm>
            <a:off x="4456524" y="1031952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환경설정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EF60E28-632E-4A70-C91B-16E5ABF7B423}"/>
              </a:ext>
            </a:extLst>
          </p:cNvPr>
          <p:cNvSpPr/>
          <p:nvPr/>
        </p:nvSpPr>
        <p:spPr>
          <a:xfrm>
            <a:off x="9299164" y="1040448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01031521-09E0-2C87-BD43-468F46AF58BC}"/>
              </a:ext>
            </a:extLst>
          </p:cNvPr>
          <p:cNvSpPr/>
          <p:nvPr/>
        </p:nvSpPr>
        <p:spPr>
          <a:xfrm>
            <a:off x="8769852" y="2732226"/>
            <a:ext cx="2806954" cy="88084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종료하시겠습니까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CC2618AE-25CC-4092-2BE8-C83F58BB4CA3}"/>
              </a:ext>
            </a:extLst>
          </p:cNvPr>
          <p:cNvSpPr/>
          <p:nvPr/>
        </p:nvSpPr>
        <p:spPr>
          <a:xfrm>
            <a:off x="8098049" y="4865508"/>
            <a:ext cx="1442907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게임종료</a:t>
            </a:r>
            <a:endParaRPr lang="en-US" altLang="ko-KR" sz="1050" dirty="0"/>
          </a:p>
          <a:p>
            <a:pPr algn="ctr"/>
            <a:r>
              <a:rPr lang="ko-KR" altLang="en-US" sz="1050" dirty="0"/>
              <a:t>바탕화면으로 </a:t>
            </a:r>
            <a:r>
              <a:rPr lang="ko-KR" altLang="en-US" sz="1050" dirty="0" err="1"/>
              <a:t>돌아감</a:t>
            </a:r>
            <a:endParaRPr lang="ko-KR" altLang="en-US" sz="1050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E2D39F48-DEA8-5912-E7A3-1E379253E612}"/>
              </a:ext>
            </a:extLst>
          </p:cNvPr>
          <p:cNvSpPr/>
          <p:nvPr/>
        </p:nvSpPr>
        <p:spPr>
          <a:xfrm>
            <a:off x="10913271" y="4974459"/>
            <a:ext cx="1202422" cy="34416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타이틀화면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6AD3C7-9A88-56DA-E2E1-CA55C2646162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>
            <a:off x="8769852" y="3172648"/>
            <a:ext cx="49651" cy="1692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EA9DBF-DFE6-D1D3-BC71-7E0160EDC3E1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H="1">
            <a:off x="11514482" y="3172648"/>
            <a:ext cx="62324" cy="1801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99660-9EA8-65AC-9472-D7AAA43311C8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173329" y="1719743"/>
            <a:ext cx="2485" cy="1012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1ADBE94-3209-7CAF-605D-392BC0DF1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404172"/>
              </p:ext>
            </p:extLst>
          </p:nvPr>
        </p:nvGraphicFramePr>
        <p:xfrm>
          <a:off x="3129316" y="3067785"/>
          <a:ext cx="440771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35">
                  <a:extLst>
                    <a:ext uri="{9D8B030D-6E8A-4147-A177-3AD203B41FA5}">
                      <a16:colId xmlns:a16="http://schemas.microsoft.com/office/drawing/2014/main" val="1719552298"/>
                    </a:ext>
                  </a:extLst>
                </a:gridCol>
                <a:gridCol w="3471582">
                  <a:extLst>
                    <a:ext uri="{9D8B030D-6E8A-4147-A177-3AD203B41FA5}">
                      <a16:colId xmlns:a16="http://schemas.microsoft.com/office/drawing/2014/main" val="4016011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배경음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5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8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93844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AE4744-2D05-3BF2-8C25-C00FDE431669}"/>
              </a:ext>
            </a:extLst>
          </p:cNvPr>
          <p:cNvCxnSpPr/>
          <p:nvPr/>
        </p:nvCxnSpPr>
        <p:spPr>
          <a:xfrm>
            <a:off x="4563136" y="3277509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7F2521B-1AEC-B325-2C69-9B46AD0C5993}"/>
              </a:ext>
            </a:extLst>
          </p:cNvPr>
          <p:cNvSpPr/>
          <p:nvPr/>
        </p:nvSpPr>
        <p:spPr>
          <a:xfrm>
            <a:off x="5674677" y="3172648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7162FF2-B60F-98F4-87F2-A30FED6480E1}"/>
              </a:ext>
            </a:extLst>
          </p:cNvPr>
          <p:cNvCxnSpPr/>
          <p:nvPr/>
        </p:nvCxnSpPr>
        <p:spPr>
          <a:xfrm>
            <a:off x="4574145" y="3624047"/>
            <a:ext cx="22230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5DE22D6-C327-E85D-B78B-BC47575C534F}"/>
              </a:ext>
            </a:extLst>
          </p:cNvPr>
          <p:cNvSpPr/>
          <p:nvPr/>
        </p:nvSpPr>
        <p:spPr>
          <a:xfrm>
            <a:off x="5109292" y="3519186"/>
            <a:ext cx="224058" cy="209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B4808-09A5-7C6E-9AAF-3D9ED0A08C65}"/>
              </a:ext>
            </a:extLst>
          </p:cNvPr>
          <p:cNvSpPr txBox="1"/>
          <p:nvPr/>
        </p:nvSpPr>
        <p:spPr>
          <a:xfrm>
            <a:off x="4245052" y="3139340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FDF65F-29BE-5244-9803-BC77CC5439F9}"/>
              </a:ext>
            </a:extLst>
          </p:cNvPr>
          <p:cNvSpPr txBox="1"/>
          <p:nvPr/>
        </p:nvSpPr>
        <p:spPr>
          <a:xfrm>
            <a:off x="6812784" y="3139008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7A7BE2-A527-7818-9E3E-CD319E8912A0}"/>
              </a:ext>
            </a:extLst>
          </p:cNvPr>
          <p:cNvSpPr txBox="1"/>
          <p:nvPr/>
        </p:nvSpPr>
        <p:spPr>
          <a:xfrm>
            <a:off x="4245052" y="3518298"/>
            <a:ext cx="31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E7A840-E6A8-E004-2667-CB644FD5E29A}"/>
              </a:ext>
            </a:extLst>
          </p:cNvPr>
          <p:cNvSpPr txBox="1"/>
          <p:nvPr/>
        </p:nvSpPr>
        <p:spPr>
          <a:xfrm>
            <a:off x="6812784" y="3517966"/>
            <a:ext cx="4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0CDBC777-81FD-28D2-EFE0-823263B44D4A}"/>
              </a:ext>
            </a:extLst>
          </p:cNvPr>
          <p:cNvSpPr/>
          <p:nvPr/>
        </p:nvSpPr>
        <p:spPr>
          <a:xfrm>
            <a:off x="4480825" y="3835107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창모드</a:t>
            </a:r>
            <a:endParaRPr lang="ko-KR" altLang="en-US" dirty="0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82E09C1-4EB0-00B6-AAC4-38602E63553D}"/>
              </a:ext>
            </a:extLst>
          </p:cNvPr>
          <p:cNvSpPr/>
          <p:nvPr/>
        </p:nvSpPr>
        <p:spPr>
          <a:xfrm>
            <a:off x="5898735" y="3835106"/>
            <a:ext cx="1076587" cy="3103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전체화면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A5CF122-6D75-C352-1010-CD483BB8E165}"/>
              </a:ext>
            </a:extLst>
          </p:cNvPr>
          <p:cNvSpPr/>
          <p:nvPr/>
        </p:nvSpPr>
        <p:spPr>
          <a:xfrm rot="13227747">
            <a:off x="7007895" y="4084034"/>
            <a:ext cx="532003" cy="2600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D04B345-740D-28CD-335C-1BE90C2B33EF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>
            <a:off x="5333174" y="1711247"/>
            <a:ext cx="0" cy="1356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E411902-8D32-3B35-ED3F-662149585700}"/>
              </a:ext>
            </a:extLst>
          </p:cNvPr>
          <p:cNvSpPr txBox="1"/>
          <p:nvPr/>
        </p:nvSpPr>
        <p:spPr>
          <a:xfrm>
            <a:off x="8870833" y="3942511"/>
            <a:ext cx="43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예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1FFF8F-0C16-A8A3-04B5-49CFBA80CE6E}"/>
              </a:ext>
            </a:extLst>
          </p:cNvPr>
          <p:cNvSpPr txBox="1"/>
          <p:nvPr/>
        </p:nvSpPr>
        <p:spPr>
          <a:xfrm>
            <a:off x="10680321" y="3942511"/>
            <a:ext cx="679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아니오</a:t>
            </a:r>
            <a:endParaRPr lang="ko-KR" altLang="en-US" sz="1200" dirty="0"/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1B774A49-24F2-3372-AC64-DD5CA9255656}"/>
              </a:ext>
            </a:extLst>
          </p:cNvPr>
          <p:cNvSpPr/>
          <p:nvPr/>
        </p:nvSpPr>
        <p:spPr>
          <a:xfrm>
            <a:off x="512988" y="2493353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시놉시스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만화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3B83E5C-9B9C-A317-147F-030121637ACC}"/>
              </a:ext>
            </a:extLst>
          </p:cNvPr>
          <p:cNvSpPr/>
          <p:nvPr/>
        </p:nvSpPr>
        <p:spPr>
          <a:xfrm>
            <a:off x="512988" y="3942511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시놉시스 감상 후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로딩</a:t>
            </a:r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262155E7-37DF-58E5-5D50-8B923E251657}"/>
              </a:ext>
            </a:extLst>
          </p:cNvPr>
          <p:cNvSpPr/>
          <p:nvPr/>
        </p:nvSpPr>
        <p:spPr>
          <a:xfrm>
            <a:off x="512988" y="5391669"/>
            <a:ext cx="175329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게임시작</a:t>
            </a:r>
            <a:r>
              <a:rPr lang="en-US" altLang="ko-KR" sz="1200" dirty="0"/>
              <a:t>(</a:t>
            </a:r>
            <a:r>
              <a:rPr lang="ko-KR" altLang="en-US" sz="1200" dirty="0"/>
              <a:t>인 게임 화면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7C43F14-346A-E673-5B43-F3A3FC8150F0}"/>
              </a:ext>
            </a:extLst>
          </p:cNvPr>
          <p:cNvCxnSpPr>
            <a:stCxn id="2" idx="2"/>
            <a:endCxn id="68" idx="0"/>
          </p:cNvCxnSpPr>
          <p:nvPr/>
        </p:nvCxnSpPr>
        <p:spPr>
          <a:xfrm>
            <a:off x="1389638" y="1719743"/>
            <a:ext cx="0" cy="77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ECDEA48-F9CC-AB5C-F3F4-31A9CCCF2571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>
            <a:off x="1389638" y="3172648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2919E3F-EBB4-D67A-0A5F-32D032864B6A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1389638" y="4621806"/>
            <a:ext cx="0" cy="769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7D0F592-A0D5-1029-65DD-97B0D54DCA4D}"/>
              </a:ext>
            </a:extLst>
          </p:cNvPr>
          <p:cNvCxnSpPr>
            <a:cxnSpLocks/>
          </p:cNvCxnSpPr>
          <p:nvPr/>
        </p:nvCxnSpPr>
        <p:spPr>
          <a:xfrm flipH="1">
            <a:off x="2751589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E146A23-80B1-FE34-5BB1-D0AE77C5F5F2}"/>
              </a:ext>
            </a:extLst>
          </p:cNvPr>
          <p:cNvCxnSpPr>
            <a:cxnSpLocks/>
          </p:cNvCxnSpPr>
          <p:nvPr/>
        </p:nvCxnSpPr>
        <p:spPr>
          <a:xfrm flipH="1">
            <a:off x="7849450" y="788565"/>
            <a:ext cx="58229" cy="5931017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984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31BBCF85-D283-3E20-51FC-3C1E01A5F4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(3)_</a:t>
            </a:r>
            <a:r>
              <a:rPr lang="ko-KR" altLang="en-US" sz="3200" dirty="0"/>
              <a:t>게임 </a:t>
            </a:r>
            <a:r>
              <a:rPr lang="ko-KR" altLang="en-US" sz="3200" dirty="0" err="1"/>
              <a:t>시작후</a:t>
            </a:r>
            <a:r>
              <a:rPr lang="ko-KR" altLang="en-US" sz="3200" dirty="0"/>
              <a:t> 흐름 전개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8F205A-57BC-AFD7-1D96-2C2B3BC38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42863"/>
              </p:ext>
            </p:extLst>
          </p:nvPr>
        </p:nvGraphicFramePr>
        <p:xfrm>
          <a:off x="2032000" y="1073790"/>
          <a:ext cx="8128000" cy="20119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112668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31232050"/>
                    </a:ext>
                  </a:extLst>
                </a:gridCol>
              </a:tblGrid>
              <a:tr h="497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뚝딱 아저씨 </a:t>
                      </a:r>
                      <a:r>
                        <a:rPr lang="en-US" altLang="ko-KR" dirty="0" err="1"/>
                        <a:t>npc</a:t>
                      </a:r>
                      <a:r>
                        <a:rPr lang="ko-KR" altLang="en-US" dirty="0"/>
                        <a:t>구출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1590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퍼즐조각찾아</a:t>
                      </a:r>
                      <a:r>
                        <a:rPr lang="ko-KR" altLang="en-US" dirty="0"/>
                        <a:t> 상자열기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356772"/>
                  </a:ext>
                </a:extLst>
              </a:tr>
              <a:tr h="5047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보스 몬스터 조우 </a:t>
                      </a:r>
                      <a:r>
                        <a:rPr lang="ko-KR" altLang="en-US" dirty="0" err="1"/>
                        <a:t>컷씬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48109"/>
                  </a:ext>
                </a:extLst>
              </a:tr>
              <a:tr h="50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미션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보스몬스터</a:t>
                      </a:r>
                      <a:r>
                        <a:rPr lang="ko-KR" altLang="en-US" dirty="0"/>
                        <a:t> 퇴치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120384"/>
                  </a:ext>
                </a:extLst>
              </a:tr>
            </a:tbl>
          </a:graphicData>
        </a:graphic>
      </p:graphicFrame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030354-3844-8198-F122-BF3915D1D705}"/>
              </a:ext>
            </a:extLst>
          </p:cNvPr>
          <p:cNvSpPr/>
          <p:nvPr/>
        </p:nvSpPr>
        <p:spPr>
          <a:xfrm>
            <a:off x="4485313" y="3606963"/>
            <a:ext cx="3221373" cy="1400961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시간내로 미션을 클리어 했는가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BB62B1E-E51E-A412-AAD6-E49F39A28790}"/>
              </a:ext>
            </a:extLst>
          </p:cNvPr>
          <p:cNvSpPr/>
          <p:nvPr/>
        </p:nvSpPr>
        <p:spPr>
          <a:xfrm>
            <a:off x="2032000" y="5434075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클리어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D0FA27CA-6A88-EA90-B448-CD85FEE71A00}"/>
              </a:ext>
            </a:extLst>
          </p:cNvPr>
          <p:cNvSpPr/>
          <p:nvPr/>
        </p:nvSpPr>
        <p:spPr>
          <a:xfrm>
            <a:off x="7827861" y="5434074"/>
            <a:ext cx="2332139" cy="67929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오버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AA498E-DB85-DA87-6995-B2515E085A06}"/>
              </a:ext>
            </a:extLst>
          </p:cNvPr>
          <p:cNvCxnSpPr>
            <a:endCxn id="4" idx="0"/>
          </p:cNvCxnSpPr>
          <p:nvPr/>
        </p:nvCxnSpPr>
        <p:spPr>
          <a:xfrm>
            <a:off x="6095999" y="3085764"/>
            <a:ext cx="1" cy="521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9CE33D-966B-ABC8-399F-25FD07617AC8}"/>
              </a:ext>
            </a:extLst>
          </p:cNvPr>
          <p:cNvCxnSpPr>
            <a:stCxn id="4" idx="1"/>
            <a:endCxn id="5" idx="0"/>
          </p:cNvCxnSpPr>
          <p:nvPr/>
        </p:nvCxnSpPr>
        <p:spPr>
          <a:xfrm flipH="1">
            <a:off x="3198070" y="4307444"/>
            <a:ext cx="1287243" cy="1126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CE1F29-4AAA-AD9B-B080-15B30B5CC2B3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7706686" y="4307444"/>
            <a:ext cx="1287245" cy="1126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69E8352-DAAF-E50E-1C55-D271E044423F}"/>
              </a:ext>
            </a:extLst>
          </p:cNvPr>
          <p:cNvSpPr/>
          <p:nvPr/>
        </p:nvSpPr>
        <p:spPr>
          <a:xfrm>
            <a:off x="1367406" y="943069"/>
            <a:ext cx="553673" cy="22734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33F4625C-CF50-7E49-4A73-87B64ACA710A}"/>
              </a:ext>
            </a:extLst>
          </p:cNvPr>
          <p:cNvSpPr/>
          <p:nvPr/>
        </p:nvSpPr>
        <p:spPr>
          <a:xfrm>
            <a:off x="60587" y="1702662"/>
            <a:ext cx="1373932" cy="60543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미션 진행방향</a:t>
            </a:r>
          </a:p>
        </p:txBody>
      </p:sp>
    </p:spTree>
    <p:extLst>
      <p:ext uri="{BB962C8B-B14F-4D97-AF65-F5344CB8AC3E}">
        <p14:creationId xmlns:p14="http://schemas.microsoft.com/office/powerpoint/2010/main" val="3692904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E39C6416-C2F1-CEF9-2EC8-560DEE2E84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(4)_</a:t>
            </a:r>
            <a:r>
              <a:rPr lang="ko-KR" altLang="en-US" sz="3200" dirty="0"/>
              <a:t>아이템강화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1E0944FD-0211-94E3-9CDA-E544A5A77586}"/>
              </a:ext>
            </a:extLst>
          </p:cNvPr>
          <p:cNvSpPr/>
          <p:nvPr/>
        </p:nvSpPr>
        <p:spPr>
          <a:xfrm>
            <a:off x="4099420" y="981725"/>
            <a:ext cx="3993159" cy="78856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</a:t>
            </a:r>
            <a:r>
              <a:rPr lang="en-US" altLang="ko-KR" dirty="0"/>
              <a:t>NPC</a:t>
            </a:r>
            <a:r>
              <a:rPr lang="ko-KR" altLang="en-US" dirty="0"/>
              <a:t>를 찾아 상호작용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0F7E48-4C7B-89F2-4C03-CF349D54E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60030"/>
              </p:ext>
            </p:extLst>
          </p:nvPr>
        </p:nvGraphicFramePr>
        <p:xfrm>
          <a:off x="4099419" y="2072720"/>
          <a:ext cx="39931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3159">
                  <a:extLst>
                    <a:ext uri="{9D8B030D-6E8A-4147-A177-3AD203B41FA5}">
                      <a16:colId xmlns:a16="http://schemas.microsoft.com/office/drawing/2014/main" val="223759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무기강화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81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44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한손</a:t>
                      </a:r>
                      <a:r>
                        <a:rPr lang="ko-KR" altLang="en-US" dirty="0"/>
                        <a:t> 원거리 무기 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70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근거리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9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 원거리 무기 강화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잠김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624450"/>
                  </a:ext>
                </a:extLst>
              </a:tr>
            </a:tbl>
          </a:graphicData>
        </a:graphic>
      </p:graphicFrame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7E481C66-ABAC-B44A-5347-3FA633DEB913}"/>
              </a:ext>
            </a:extLst>
          </p:cNvPr>
          <p:cNvSpPr/>
          <p:nvPr/>
        </p:nvSpPr>
        <p:spPr>
          <a:xfrm>
            <a:off x="2832682" y="4269996"/>
            <a:ext cx="6526635" cy="114929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재료가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C558629B-08D6-D65A-E16B-C7BE1EC1FD2A}"/>
              </a:ext>
            </a:extLst>
          </p:cNvPr>
          <p:cNvSpPr/>
          <p:nvPr/>
        </p:nvSpPr>
        <p:spPr>
          <a:xfrm>
            <a:off x="567654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성공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5F9547C-6658-EF7E-2374-22EEC1A2A89B}"/>
              </a:ext>
            </a:extLst>
          </p:cNvPr>
          <p:cNvSpPr/>
          <p:nvPr/>
        </p:nvSpPr>
        <p:spPr>
          <a:xfrm>
            <a:off x="9359317" y="5863905"/>
            <a:ext cx="2265028" cy="5620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불가능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587123-162D-98FB-51DA-D9C6002831AD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095998" y="1770290"/>
            <a:ext cx="2" cy="30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56BD8E-0A4B-AA90-2227-F01F368F15BC}"/>
              </a:ext>
            </a:extLst>
          </p:cNvPr>
          <p:cNvCxnSpPr>
            <a:endCxn id="6" idx="0"/>
          </p:cNvCxnSpPr>
          <p:nvPr/>
        </p:nvCxnSpPr>
        <p:spPr>
          <a:xfrm>
            <a:off x="6095998" y="3926920"/>
            <a:ext cx="2" cy="34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889C89-4001-49EF-7EDF-9F020E781019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1700168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356EC1-91CF-2B08-199F-6F2E2DC3EC8A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359317" y="4844642"/>
            <a:ext cx="1132514" cy="101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3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CFCE80E9-2A52-F2B7-020F-310F0723A3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9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클리닝 히어로 팀프로젝트 흐름도</a:t>
            </a:r>
            <a:r>
              <a:rPr lang="en-US" altLang="ko-KR" sz="3200" dirty="0"/>
              <a:t>(5)_</a:t>
            </a:r>
            <a:r>
              <a:rPr lang="ko-KR" altLang="en-US" sz="3200" dirty="0"/>
              <a:t>몬스터 흐름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9ADB2ED-D7A2-DCBC-DB2F-040659221433}"/>
              </a:ext>
            </a:extLst>
          </p:cNvPr>
          <p:cNvSpPr/>
          <p:nvPr/>
        </p:nvSpPr>
        <p:spPr>
          <a:xfrm>
            <a:off x="4345498" y="998183"/>
            <a:ext cx="3204594" cy="47827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몬스터 생성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72D1E0B1-637F-4F4A-65F9-4347D0FD704B}"/>
              </a:ext>
            </a:extLst>
          </p:cNvPr>
          <p:cNvSpPr/>
          <p:nvPr/>
        </p:nvSpPr>
        <p:spPr>
          <a:xfrm>
            <a:off x="3624045" y="1879453"/>
            <a:ext cx="4647500" cy="144290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플레이어가 인식범위에 들어왔는가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B5B6F7E8-BDA6-265C-9AB3-BB761BE9AF00}"/>
              </a:ext>
            </a:extLst>
          </p:cNvPr>
          <p:cNvSpPr/>
          <p:nvPr/>
        </p:nvSpPr>
        <p:spPr>
          <a:xfrm>
            <a:off x="1834393" y="3535642"/>
            <a:ext cx="1789652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공격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85D6FF1-463C-BA56-1222-311FEDDC2F03}"/>
              </a:ext>
            </a:extLst>
          </p:cNvPr>
          <p:cNvSpPr/>
          <p:nvPr/>
        </p:nvSpPr>
        <p:spPr>
          <a:xfrm>
            <a:off x="8271545" y="3535643"/>
            <a:ext cx="2013359" cy="49107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생성지역 주변이동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AB1E0816-31B9-7F1A-92AE-8F5824D19C86}"/>
              </a:ext>
            </a:extLst>
          </p:cNvPr>
          <p:cNvSpPr/>
          <p:nvPr/>
        </p:nvSpPr>
        <p:spPr>
          <a:xfrm>
            <a:off x="5052969" y="4382930"/>
            <a:ext cx="1789652" cy="49107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전투 돌입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C26EBBF-5233-D373-CB8D-75C2C964A702}"/>
              </a:ext>
            </a:extLst>
          </p:cNvPr>
          <p:cNvSpPr/>
          <p:nvPr/>
        </p:nvSpPr>
        <p:spPr>
          <a:xfrm>
            <a:off x="4681057" y="5163531"/>
            <a:ext cx="2533475" cy="6962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사망여부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995DC57-95DF-EB29-2928-28D3D5F19F19}"/>
              </a:ext>
            </a:extLst>
          </p:cNvPr>
          <p:cNvSpPr/>
          <p:nvPr/>
        </p:nvSpPr>
        <p:spPr>
          <a:xfrm>
            <a:off x="1349229" y="6178706"/>
            <a:ext cx="2759979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일정확률로아이템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회복 아이템</a:t>
            </a:r>
            <a:r>
              <a:rPr lang="en-US" altLang="ko-KR" sz="1400" dirty="0"/>
              <a:t>_</a:t>
            </a:r>
            <a:r>
              <a:rPr lang="ko-KR" altLang="en-US" sz="1400" dirty="0"/>
              <a:t>사탕</a:t>
            </a:r>
            <a:r>
              <a:rPr lang="en-US" altLang="ko-KR" sz="1400" dirty="0"/>
              <a:t>)</a:t>
            </a:r>
            <a:r>
              <a:rPr lang="ko-KR" altLang="en-US" sz="1400" dirty="0" err="1"/>
              <a:t>드롭후</a:t>
            </a:r>
            <a:r>
              <a:rPr lang="ko-KR" altLang="en-US" sz="1400" dirty="0"/>
              <a:t> 사망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4EA09F2-A669-326F-104C-256CE74A8841}"/>
              </a:ext>
            </a:extLst>
          </p:cNvPr>
          <p:cNvSpPr/>
          <p:nvPr/>
        </p:nvSpPr>
        <p:spPr>
          <a:xfrm>
            <a:off x="8271545" y="6178706"/>
            <a:ext cx="1789652" cy="4910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플레이어 사망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DD0736-281F-8739-336E-4510383A631B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5947795" y="1476462"/>
            <a:ext cx="0" cy="402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634EF7-37F7-3D55-1550-323A387BE7E5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729219" y="2600906"/>
            <a:ext cx="894826" cy="934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127692-A070-35FA-F26A-498F7B180E99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8271545" y="2600906"/>
            <a:ext cx="1006680" cy="934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A542F3-C92E-0748-9499-DD8C9AEABEDB}"/>
              </a:ext>
            </a:extLst>
          </p:cNvPr>
          <p:cNvCxnSpPr>
            <a:stCxn id="6" idx="2"/>
            <a:endCxn id="8" idx="1"/>
          </p:cNvCxnSpPr>
          <p:nvPr/>
        </p:nvCxnSpPr>
        <p:spPr>
          <a:xfrm>
            <a:off x="2729219" y="4026717"/>
            <a:ext cx="2323750" cy="601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8526F0-2315-A1D2-3A9E-E1460D507F70}"/>
              </a:ext>
            </a:extLst>
          </p:cNvPr>
          <p:cNvCxnSpPr>
            <a:stCxn id="7" idx="2"/>
            <a:endCxn id="8" idx="3"/>
          </p:cNvCxnSpPr>
          <p:nvPr/>
        </p:nvCxnSpPr>
        <p:spPr>
          <a:xfrm flipH="1">
            <a:off x="6842621" y="4026717"/>
            <a:ext cx="2435604" cy="601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CC997B-550A-EB00-07A4-BF361356ED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947795" y="4874003"/>
            <a:ext cx="0" cy="289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64B8FB-DCAD-D2C6-E85A-EED10008C7C8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>
          <a:xfrm flipH="1">
            <a:off x="2729219" y="5511674"/>
            <a:ext cx="1951838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CC1F6FB-3858-AABA-90D2-17BBFDC82501}"/>
              </a:ext>
            </a:extLst>
          </p:cNvPr>
          <p:cNvCxnSpPr>
            <a:stCxn id="9" idx="3"/>
            <a:endCxn id="11" idx="0"/>
          </p:cNvCxnSpPr>
          <p:nvPr/>
        </p:nvCxnSpPr>
        <p:spPr>
          <a:xfrm>
            <a:off x="7214532" y="5511674"/>
            <a:ext cx="1951839" cy="667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832A5C-39AB-4589-E604-538268E5F75C}"/>
              </a:ext>
            </a:extLst>
          </p:cNvPr>
          <p:cNvSpPr txBox="1"/>
          <p:nvPr/>
        </p:nvSpPr>
        <p:spPr>
          <a:xfrm>
            <a:off x="8372213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플레이어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5A989-EB60-4F5C-13CD-1B5F36A7AD8E}"/>
              </a:ext>
            </a:extLst>
          </p:cNvPr>
          <p:cNvSpPr txBox="1"/>
          <p:nvPr/>
        </p:nvSpPr>
        <p:spPr>
          <a:xfrm>
            <a:off x="2239860" y="5352176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169333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C26E05-F7CC-F5C0-E7C6-022AD8E4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튜토리얼 스테이지 기준 등장 몬스터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D52EFA-19EB-5EAC-8BF3-34BF60002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253055"/>
              </p:ext>
            </p:extLst>
          </p:nvPr>
        </p:nvGraphicFramePr>
        <p:xfrm>
          <a:off x="370979" y="1306895"/>
          <a:ext cx="5434200" cy="464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2818060502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몬스터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6334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방치된 레고인간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28CM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66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등장 몬스터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8330"/>
                  </a:ext>
                </a:extLst>
              </a:tr>
              <a:tr h="663342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1. NPC</a:t>
                      </a:r>
                      <a:r>
                        <a:rPr lang="ko-KR" altLang="en-US" sz="1200" dirty="0"/>
                        <a:t>인 뚝딱 아저씨와는 다른 망가진 레고 인간 외형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327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C72581-8494-4540-A21F-AB239D6E2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67002"/>
              </p:ext>
            </p:extLst>
          </p:nvPr>
        </p:nvGraphicFramePr>
        <p:xfrm>
          <a:off x="6159382" y="1306895"/>
          <a:ext cx="5434200" cy="4643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7100">
                  <a:extLst>
                    <a:ext uri="{9D8B030D-6E8A-4147-A177-3AD203B41FA5}">
                      <a16:colId xmlns:a16="http://schemas.microsoft.com/office/drawing/2014/main" val="4056698148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3954448306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432585294"/>
                    </a:ext>
                  </a:extLst>
                </a:gridCol>
                <a:gridCol w="905700">
                  <a:extLst>
                    <a:ext uri="{9D8B030D-6E8A-4147-A177-3AD203B41FA5}">
                      <a16:colId xmlns:a16="http://schemas.microsoft.com/office/drawing/2014/main" val="1504672123"/>
                    </a:ext>
                  </a:extLst>
                </a:gridCol>
              </a:tblGrid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7735"/>
                  </a:ext>
                </a:extLst>
              </a:tr>
              <a:tr h="632035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348430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인게임기준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35CM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429251"/>
                  </a:ext>
                </a:extLst>
              </a:tr>
              <a:tr h="6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역할군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66282"/>
                  </a:ext>
                </a:extLst>
              </a:tr>
              <a:tr h="834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기준 최종보스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4737"/>
                  </a:ext>
                </a:extLst>
              </a:tr>
              <a:tr h="6320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47161"/>
                  </a:ext>
                </a:extLst>
              </a:tr>
              <a:tr h="648908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방치되었음을 나타내는 군데군데 녹슬고 헤진 의상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주인공 </a:t>
                      </a:r>
                      <a:r>
                        <a:rPr lang="ko-KR" altLang="en-US" sz="1200" dirty="0" err="1"/>
                        <a:t>세아에게</a:t>
                      </a:r>
                      <a:r>
                        <a:rPr lang="ko-KR" altLang="en-US" sz="1200" dirty="0"/>
                        <a:t> 원한이 있는 듯한 화난 인상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2802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599CB8C-6D98-B832-F171-15320DA7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9" y="1977705"/>
            <a:ext cx="2707781" cy="2644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89B903-B2C7-E1D9-0028-C11474D2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83" y="1977705"/>
            <a:ext cx="2691002" cy="26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0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9EF08F-3112-5CE4-B9C3-FC63F9D2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등장인물 </a:t>
            </a:r>
            <a:r>
              <a:rPr lang="ko-KR" altLang="en-US" sz="3200" dirty="0" err="1"/>
              <a:t>스탯</a:t>
            </a:r>
            <a:r>
              <a:rPr lang="ko-KR" altLang="en-US" sz="3200" dirty="0"/>
              <a:t> 파라미터</a:t>
            </a:r>
            <a:r>
              <a:rPr lang="en-US" altLang="ko-KR" sz="3200" dirty="0"/>
              <a:t>(</a:t>
            </a:r>
            <a:r>
              <a:rPr lang="ko-KR" altLang="en-US" sz="3200" dirty="0"/>
              <a:t>최소기준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343693-8B5D-D565-4F82-2D9FBDAA1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69655"/>
              </p:ext>
            </p:extLst>
          </p:nvPr>
        </p:nvGraphicFramePr>
        <p:xfrm>
          <a:off x="161253" y="803556"/>
          <a:ext cx="10912215" cy="173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054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185349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3602614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2728054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</a:tblGrid>
              <a:tr h="479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이세아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629174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  <a:tr h="6291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(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 (</a:t>
                      </a:r>
                      <a:r>
                        <a:rPr lang="ko-KR" altLang="en-US"/>
                        <a:t>무기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5210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C95752-53F7-8A7C-B384-0B27BB362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3" y="1275127"/>
            <a:ext cx="2724560" cy="126673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B804DBF-244E-13DE-2E97-A6286E505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2081"/>
              </p:ext>
            </p:extLst>
          </p:nvPr>
        </p:nvGraphicFramePr>
        <p:xfrm>
          <a:off x="161253" y="2835479"/>
          <a:ext cx="10912215" cy="1738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852510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803633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53886">
                  <a:extLst>
                    <a:ext uri="{9D8B030D-6E8A-4147-A177-3AD203B41FA5}">
                      <a16:colId xmlns:a16="http://schemas.microsoft.com/office/drawing/2014/main" val="1702962070"/>
                    </a:ext>
                  </a:extLst>
                </a:gridCol>
              </a:tblGrid>
              <a:tr h="752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방치된 레고인간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60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</a:t>
                      </a:r>
                      <a:r>
                        <a:rPr lang="ko-KR" altLang="en-US" sz="1100" dirty="0" err="1"/>
                        <a:t>레고블럭</a:t>
                      </a:r>
                      <a:r>
                        <a:rPr lang="ko-KR" altLang="en-US" sz="1100" dirty="0"/>
                        <a:t> 던져서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3FFB578-CD6C-BB10-8624-759D35007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11714"/>
              </p:ext>
            </p:extLst>
          </p:nvPr>
        </p:nvGraphicFramePr>
        <p:xfrm>
          <a:off x="161252" y="4833843"/>
          <a:ext cx="10912215" cy="173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43">
                  <a:extLst>
                    <a:ext uri="{9D8B030D-6E8A-4147-A177-3AD203B41FA5}">
                      <a16:colId xmlns:a16="http://schemas.microsoft.com/office/drawing/2014/main" val="4252375965"/>
                    </a:ext>
                  </a:extLst>
                </a:gridCol>
                <a:gridCol w="911233">
                  <a:extLst>
                    <a:ext uri="{9D8B030D-6E8A-4147-A177-3AD203B41FA5}">
                      <a16:colId xmlns:a16="http://schemas.microsoft.com/office/drawing/2014/main" val="1491503322"/>
                    </a:ext>
                  </a:extLst>
                </a:gridCol>
                <a:gridCol w="1661021">
                  <a:extLst>
                    <a:ext uri="{9D8B030D-6E8A-4147-A177-3AD203B41FA5}">
                      <a16:colId xmlns:a16="http://schemas.microsoft.com/office/drawing/2014/main" val="1469189710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170428581"/>
                    </a:ext>
                  </a:extLst>
                </a:gridCol>
                <a:gridCol w="4387441">
                  <a:extLst>
                    <a:ext uri="{9D8B030D-6E8A-4147-A177-3AD203B41FA5}">
                      <a16:colId xmlns:a16="http://schemas.microsoft.com/office/drawing/2014/main" val="4168025531"/>
                    </a:ext>
                  </a:extLst>
                </a:gridCol>
              </a:tblGrid>
              <a:tr h="74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잊혀진 장난감 병정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37057"/>
                  </a:ext>
                </a:extLst>
              </a:tr>
              <a:tr h="9828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주인공 인식 시 총을 쏘아 공격</a:t>
                      </a: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endParaRPr lang="en-US" altLang="ko-KR" sz="11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인식범위 벗어날 시 </a:t>
                      </a:r>
                      <a:r>
                        <a:rPr lang="ko-KR" altLang="en-US" sz="1100" dirty="0" err="1"/>
                        <a:t>스폰</a:t>
                      </a:r>
                      <a:r>
                        <a:rPr lang="ko-KR" altLang="en-US" sz="1100" dirty="0"/>
                        <a:t> 자리로 돌아가 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초당 체력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씩 회복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2277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861D130-3B24-75F0-CB0B-9FDA2833E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4" y="3569517"/>
            <a:ext cx="2170885" cy="1004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221859-7E26-EBCB-0E46-99DB395FD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" y="5582872"/>
            <a:ext cx="2170884" cy="9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0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C1A370-BA92-D706-6AD0-42A95C8A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3774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ko-KR" altLang="en-US" sz="3200" dirty="0" err="1"/>
              <a:t>인게임</a:t>
            </a:r>
            <a:r>
              <a:rPr lang="ko-KR" altLang="en-US" sz="3200" dirty="0"/>
              <a:t> 구성 인터페이스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9BB3B-0DE9-B7AC-A3AA-2672590DF897}"/>
              </a:ext>
            </a:extLst>
          </p:cNvPr>
          <p:cNvSpPr/>
          <p:nvPr/>
        </p:nvSpPr>
        <p:spPr>
          <a:xfrm>
            <a:off x="0" y="473774"/>
            <a:ext cx="12192000" cy="638422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>
            <a:extLst>
              <a:ext uri="{FF2B5EF4-FFF2-40B4-BE49-F238E27FC236}">
                <a16:creationId xmlns:a16="http://schemas.microsoft.com/office/drawing/2014/main" id="{133F2C08-3359-EFCF-C9C8-E830CCAD8389}"/>
              </a:ext>
            </a:extLst>
          </p:cNvPr>
          <p:cNvSpPr/>
          <p:nvPr/>
        </p:nvSpPr>
        <p:spPr>
          <a:xfrm>
            <a:off x="157949" y="650865"/>
            <a:ext cx="877077" cy="79310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15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FC27C-0F08-FEF7-A21E-3D100E3C42FA}"/>
              </a:ext>
            </a:extLst>
          </p:cNvPr>
          <p:cNvSpPr txBox="1"/>
          <p:nvPr/>
        </p:nvSpPr>
        <p:spPr>
          <a:xfrm>
            <a:off x="3766049" y="578216"/>
            <a:ext cx="412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남은시간</a:t>
            </a:r>
            <a:r>
              <a:rPr lang="ko-KR" altLang="en-US" dirty="0"/>
              <a:t> </a:t>
            </a:r>
            <a:r>
              <a:rPr lang="en-US" altLang="ko-KR" dirty="0"/>
              <a:t>: 05:27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6E93CB-0EE9-BEA9-8CD0-3C8981F3DDDF}"/>
              </a:ext>
            </a:extLst>
          </p:cNvPr>
          <p:cNvSpPr/>
          <p:nvPr/>
        </p:nvSpPr>
        <p:spPr>
          <a:xfrm>
            <a:off x="324861" y="5712613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C9C29B-DDDD-1BCD-B237-2FD155563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8" y="5794479"/>
            <a:ext cx="501774" cy="87967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4AA35C9-247C-B651-56DE-C509D18B9E23}"/>
              </a:ext>
            </a:extLst>
          </p:cNvPr>
          <p:cNvSpPr/>
          <p:nvPr/>
        </p:nvSpPr>
        <p:spPr>
          <a:xfrm flipV="1">
            <a:off x="687715" y="5233034"/>
            <a:ext cx="410547" cy="3696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1C184-64A2-8CC9-D952-4A95148EAD14}"/>
              </a:ext>
            </a:extLst>
          </p:cNvPr>
          <p:cNvSpPr/>
          <p:nvPr/>
        </p:nvSpPr>
        <p:spPr>
          <a:xfrm>
            <a:off x="3847323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44445F-98DF-B296-A0B2-626207373B25}"/>
              </a:ext>
            </a:extLst>
          </p:cNvPr>
          <p:cNvSpPr/>
          <p:nvPr/>
        </p:nvSpPr>
        <p:spPr>
          <a:xfrm>
            <a:off x="5050972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4A9829-5241-51F5-68F7-2D71F5F20660}"/>
              </a:ext>
            </a:extLst>
          </p:cNvPr>
          <p:cNvSpPr/>
          <p:nvPr/>
        </p:nvSpPr>
        <p:spPr>
          <a:xfrm>
            <a:off x="6254621" y="5700995"/>
            <a:ext cx="1045028" cy="9890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08D103-F7E2-4571-9428-5BFC0DA697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20" y="5821229"/>
            <a:ext cx="713752" cy="6730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9FDA75-DC99-B654-36AA-15C1575CE6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43" y="5877235"/>
            <a:ext cx="912541" cy="59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7DF370-8EED-8B81-A203-6723DF21D194}"/>
              </a:ext>
            </a:extLst>
          </p:cNvPr>
          <p:cNvSpPr txBox="1"/>
          <p:nvPr/>
        </p:nvSpPr>
        <p:spPr>
          <a:xfrm>
            <a:off x="4639646" y="507571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아이템 슬롯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45CB0893-3138-A5C1-C050-69407AFC4E77}"/>
              </a:ext>
            </a:extLst>
          </p:cNvPr>
          <p:cNvCxnSpPr/>
          <p:nvPr/>
        </p:nvCxnSpPr>
        <p:spPr>
          <a:xfrm rot="5400000">
            <a:off x="4792469" y="4930086"/>
            <a:ext cx="348277" cy="119354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92A2DD55-5D62-FB8B-E1A7-9685AD1264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6118" y="4919977"/>
            <a:ext cx="348277" cy="121375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1F172176-4247-4239-4F0E-F0640B5925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4293" y="5521801"/>
            <a:ext cx="348277" cy="101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5CE8AC-1737-3C5F-5120-1D3637E3A24D}"/>
              </a:ext>
            </a:extLst>
          </p:cNvPr>
          <p:cNvSpPr/>
          <p:nvPr/>
        </p:nvSpPr>
        <p:spPr>
          <a:xfrm>
            <a:off x="10552922" y="4674637"/>
            <a:ext cx="1259633" cy="2015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C30755-FE8C-65EB-116B-A0492638B544}"/>
              </a:ext>
            </a:extLst>
          </p:cNvPr>
          <p:cNvSpPr/>
          <p:nvPr/>
        </p:nvSpPr>
        <p:spPr>
          <a:xfrm>
            <a:off x="10552922" y="6214188"/>
            <a:ext cx="1259633" cy="47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4/10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08324C-2EC2-3114-D3BE-D3B8D2B48AB8}"/>
              </a:ext>
            </a:extLst>
          </p:cNvPr>
          <p:cNvGrpSpPr/>
          <p:nvPr/>
        </p:nvGrpSpPr>
        <p:grpSpPr>
          <a:xfrm>
            <a:off x="10747309" y="4758611"/>
            <a:ext cx="870858" cy="1417077"/>
            <a:chOff x="4497355" y="1427584"/>
            <a:chExt cx="870858" cy="20014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51E50C-0C26-0EFE-08E7-ACC6CB32246E}"/>
                </a:ext>
              </a:extLst>
            </p:cNvPr>
            <p:cNvSpPr/>
            <p:nvPr/>
          </p:nvSpPr>
          <p:spPr>
            <a:xfrm>
              <a:off x="4497355" y="1875453"/>
              <a:ext cx="858416" cy="15535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잘린 위쪽 모서리 22">
              <a:extLst>
                <a:ext uri="{FF2B5EF4-FFF2-40B4-BE49-F238E27FC236}">
                  <a16:creationId xmlns:a16="http://schemas.microsoft.com/office/drawing/2014/main" id="{EB93D1D8-4465-7354-725B-91E7F6D85CEB}"/>
                </a:ext>
              </a:extLst>
            </p:cNvPr>
            <p:cNvSpPr/>
            <p:nvPr/>
          </p:nvSpPr>
          <p:spPr>
            <a:xfrm>
              <a:off x="4497355" y="1427584"/>
              <a:ext cx="858416" cy="447869"/>
            </a:xfrm>
            <a:prstGeom prst="snip2Same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89563D-3BFB-0886-01CD-897871747463}"/>
                </a:ext>
              </a:extLst>
            </p:cNvPr>
            <p:cNvSpPr/>
            <p:nvPr/>
          </p:nvSpPr>
          <p:spPr>
            <a:xfrm>
              <a:off x="4497356" y="303244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6FB13D4-DF16-763D-3474-7C1854834D74}"/>
                </a:ext>
              </a:extLst>
            </p:cNvPr>
            <p:cNvSpPr/>
            <p:nvPr/>
          </p:nvSpPr>
          <p:spPr>
            <a:xfrm>
              <a:off x="4497355" y="260090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23CAB1B-D6E6-7103-2858-4E02AD51787D}"/>
                </a:ext>
              </a:extLst>
            </p:cNvPr>
            <p:cNvSpPr/>
            <p:nvPr/>
          </p:nvSpPr>
          <p:spPr>
            <a:xfrm>
              <a:off x="4497355" y="2169369"/>
              <a:ext cx="858416" cy="3918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BA72F4-6CAA-36A8-2CED-925DB32F17DE}"/>
                </a:ext>
              </a:extLst>
            </p:cNvPr>
            <p:cNvSpPr/>
            <p:nvPr/>
          </p:nvSpPr>
          <p:spPr>
            <a:xfrm>
              <a:off x="5050972" y="3161912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2AE1822-B1BC-5CC6-9E68-F461640AE385}"/>
                </a:ext>
              </a:extLst>
            </p:cNvPr>
            <p:cNvSpPr/>
            <p:nvPr/>
          </p:nvSpPr>
          <p:spPr>
            <a:xfrm>
              <a:off x="5050972" y="2747867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2BFCA5-E548-35DD-FDBF-E0F17A5FD402}"/>
                </a:ext>
              </a:extLst>
            </p:cNvPr>
            <p:cNvSpPr/>
            <p:nvPr/>
          </p:nvSpPr>
          <p:spPr>
            <a:xfrm>
              <a:off x="5050972" y="2333821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9974450-DAC4-E82B-FAD1-72BC1465E8EF}"/>
                </a:ext>
              </a:extLst>
            </p:cNvPr>
            <p:cNvSpPr/>
            <p:nvPr/>
          </p:nvSpPr>
          <p:spPr>
            <a:xfrm>
              <a:off x="5050972" y="1988006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D88F76-FC59-D776-A2A5-A902CFD70956}"/>
                </a:ext>
              </a:extLst>
            </p:cNvPr>
            <p:cNvSpPr/>
            <p:nvPr/>
          </p:nvSpPr>
          <p:spPr>
            <a:xfrm>
              <a:off x="5050972" y="1627608"/>
              <a:ext cx="317241" cy="979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1E04EAF-729D-8EB3-1286-F4E9888ABB69}"/>
                </a:ext>
              </a:extLst>
            </p:cNvPr>
            <p:cNvSpPr/>
            <p:nvPr/>
          </p:nvSpPr>
          <p:spPr>
            <a:xfrm>
              <a:off x="5134948" y="2193279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891C0-FFFD-3BEE-18EF-4F8E3B5FFEB0}"/>
                </a:ext>
              </a:extLst>
            </p:cNvPr>
            <p:cNvSpPr/>
            <p:nvPr/>
          </p:nvSpPr>
          <p:spPr>
            <a:xfrm>
              <a:off x="5122506" y="2555422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8B317D-1941-4322-AB06-974B3A54F089}"/>
                </a:ext>
              </a:extLst>
            </p:cNvPr>
            <p:cNvSpPr/>
            <p:nvPr/>
          </p:nvSpPr>
          <p:spPr>
            <a:xfrm>
              <a:off x="5120951" y="2975300"/>
              <a:ext cx="233265" cy="559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9FF903-08D9-D297-5B25-2E4B10B9F114}"/>
              </a:ext>
            </a:extLst>
          </p:cNvPr>
          <p:cNvSpPr txBox="1"/>
          <p:nvPr/>
        </p:nvSpPr>
        <p:spPr>
          <a:xfrm>
            <a:off x="8275587" y="5260629"/>
            <a:ext cx="184746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원거리 무기 </a:t>
            </a:r>
            <a:r>
              <a:rPr lang="ko-KR" altLang="en-US" sz="1200" dirty="0" err="1"/>
              <a:t>남은탄창</a:t>
            </a:r>
            <a:endParaRPr lang="ko-KR" altLang="en-US" sz="1200" dirty="0"/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29A28E9E-C259-A2F9-D82B-41B64ACE926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10123048" y="5399129"/>
            <a:ext cx="429874" cy="2832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470AC48-5001-45C5-8B3B-7A361FF9F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912" y="855419"/>
            <a:ext cx="1764028" cy="22756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CF02AA-85A9-ED4E-F6B0-41753B52A67E}"/>
              </a:ext>
            </a:extLst>
          </p:cNvPr>
          <p:cNvSpPr/>
          <p:nvPr/>
        </p:nvSpPr>
        <p:spPr>
          <a:xfrm>
            <a:off x="10418912" y="568717"/>
            <a:ext cx="1764028" cy="330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세아의</a:t>
            </a:r>
            <a:r>
              <a:rPr lang="ko-KR" altLang="en-US" dirty="0"/>
              <a:t> 방</a:t>
            </a:r>
          </a:p>
        </p:txBody>
      </p:sp>
      <p:pic>
        <p:nvPicPr>
          <p:cNvPr id="41" name="그래픽 40" descr="비커">
            <a:extLst>
              <a:ext uri="{FF2B5EF4-FFF2-40B4-BE49-F238E27FC236}">
                <a16:creationId xmlns:a16="http://schemas.microsoft.com/office/drawing/2014/main" id="{F32E3767-B4D8-C670-8BA7-00F2BE03E2D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9547" y="57281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D87AA09-AED6-5F24-852A-9F3352D181EE}"/>
              </a:ext>
            </a:extLst>
          </p:cNvPr>
          <p:cNvSpPr txBox="1"/>
          <p:nvPr/>
        </p:nvSpPr>
        <p:spPr>
          <a:xfrm>
            <a:off x="1035026" y="1779241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세아의</a:t>
            </a:r>
            <a:r>
              <a:rPr lang="ko-KR" altLang="en-US" sz="1200" dirty="0"/>
              <a:t> 라이프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8731-BCEB-8B69-B907-8180514B036F}"/>
              </a:ext>
            </a:extLst>
          </p:cNvPr>
          <p:cNvSpPr txBox="1"/>
          <p:nvPr/>
        </p:nvSpPr>
        <p:spPr>
          <a:xfrm>
            <a:off x="4783733" y="1328900"/>
            <a:ext cx="19930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미션클리어까지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남은시간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33EAC9-6AF7-7414-2A6B-26F747113DAF}"/>
              </a:ext>
            </a:extLst>
          </p:cNvPr>
          <p:cNvSpPr txBox="1"/>
          <p:nvPr/>
        </p:nvSpPr>
        <p:spPr>
          <a:xfrm>
            <a:off x="8272532" y="2451703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미니맵</a:t>
            </a:r>
            <a:endParaRPr lang="ko-KR" altLang="en-US" sz="12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2DCAFC2-9822-43E3-15E7-66C3A5947681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92988" y="1157005"/>
            <a:ext cx="1024052" cy="622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29F7CC-35F7-8E7C-968A-DAC3C64C64FB}"/>
              </a:ext>
            </a:extLst>
          </p:cNvPr>
          <p:cNvCxnSpPr>
            <a:stCxn id="40" idx="0"/>
            <a:endCxn id="6" idx="2"/>
          </p:cNvCxnSpPr>
          <p:nvPr/>
        </p:nvCxnSpPr>
        <p:spPr>
          <a:xfrm flipV="1">
            <a:off x="5780240" y="947548"/>
            <a:ext cx="47874" cy="381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D61DF2-1893-7E52-0303-134D9F951535}"/>
              </a:ext>
            </a:extLst>
          </p:cNvPr>
          <p:cNvCxnSpPr>
            <a:stCxn id="42" idx="0"/>
            <a:endCxn id="38" idx="1"/>
          </p:cNvCxnSpPr>
          <p:nvPr/>
        </p:nvCxnSpPr>
        <p:spPr>
          <a:xfrm flipV="1">
            <a:off x="9154546" y="1993267"/>
            <a:ext cx="1264366" cy="458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EFA34C-0F9A-9875-591A-BFF811061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056979"/>
              </p:ext>
            </p:extLst>
          </p:nvPr>
        </p:nvGraphicFramePr>
        <p:xfrm>
          <a:off x="9419316" y="3421276"/>
          <a:ext cx="26559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985">
                  <a:extLst>
                    <a:ext uri="{9D8B030D-6E8A-4147-A177-3AD203B41FA5}">
                      <a16:colId xmlns:a16="http://schemas.microsoft.com/office/drawing/2014/main" val="262389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미션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 알림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6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뭐든지 뚝딱</a:t>
                      </a:r>
                      <a:r>
                        <a:rPr lang="en-US" altLang="ko-KR" sz="1200" dirty="0"/>
                        <a:t>! </a:t>
                      </a:r>
                      <a:r>
                        <a:rPr lang="ko-KR" altLang="en-US" sz="1200" dirty="0"/>
                        <a:t>아저씨를 구해주자</a:t>
                      </a:r>
                      <a:r>
                        <a:rPr lang="en-US" altLang="ko-KR" sz="1200" dirty="0"/>
                        <a:t>!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583592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06DE0D9C-F890-15C9-2D07-6682ADEF7CC4}"/>
              </a:ext>
            </a:extLst>
          </p:cNvPr>
          <p:cNvSpPr txBox="1"/>
          <p:nvPr/>
        </p:nvSpPr>
        <p:spPr>
          <a:xfrm>
            <a:off x="7008166" y="3571295"/>
            <a:ext cx="1764028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퀘스트 </a:t>
            </a:r>
            <a:r>
              <a:rPr lang="ko-KR" altLang="en-US" sz="1200" dirty="0" err="1"/>
              <a:t>알림창</a:t>
            </a:r>
            <a:endParaRPr lang="ko-KR" altLang="en-US" sz="12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20CC9AE-3DDE-85DE-056C-DC0F041E33D4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72194" y="3691431"/>
            <a:ext cx="647122" cy="100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820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C1A370-BA92-D706-6AD0-42A95C8A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3774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ko-KR" altLang="en-US" sz="3200" dirty="0" err="1"/>
              <a:t>인벤토리</a:t>
            </a:r>
            <a:r>
              <a:rPr lang="ko-KR" altLang="en-US" sz="3200" dirty="0"/>
              <a:t> 인터페이스</a:t>
            </a:r>
            <a:r>
              <a:rPr lang="en-US" altLang="ko-KR" sz="3200" dirty="0"/>
              <a:t>(</a:t>
            </a:r>
            <a:r>
              <a:rPr lang="ko-KR" altLang="en-US" sz="3200" dirty="0" err="1"/>
              <a:t>프로토타입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구현기준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4" name="직사각형 3"/>
          <p:cNvSpPr/>
          <p:nvPr/>
        </p:nvSpPr>
        <p:spPr>
          <a:xfrm>
            <a:off x="282632" y="1379915"/>
            <a:ext cx="3034146" cy="3740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잘린 사각형 4"/>
          <p:cNvSpPr/>
          <p:nvPr/>
        </p:nvSpPr>
        <p:spPr>
          <a:xfrm>
            <a:off x="282632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소비</a:t>
            </a:r>
          </a:p>
        </p:txBody>
      </p:sp>
      <p:sp>
        <p:nvSpPr>
          <p:cNvPr id="6" name="양쪽 모서리가 잘린 사각형 5"/>
          <p:cNvSpPr/>
          <p:nvPr/>
        </p:nvSpPr>
        <p:spPr>
          <a:xfrm>
            <a:off x="1446414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기타</a:t>
            </a:r>
            <a:r>
              <a:rPr lang="en-US" altLang="ko-KR" sz="1100" dirty="0"/>
              <a:t>(=</a:t>
            </a:r>
            <a:r>
              <a:rPr lang="ko-KR" altLang="en-US" sz="1100" dirty="0"/>
              <a:t>퀘스트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7" name="이등변 삼각형 6"/>
          <p:cNvSpPr/>
          <p:nvPr/>
        </p:nvSpPr>
        <p:spPr>
          <a:xfrm flipV="1">
            <a:off x="685799" y="586024"/>
            <a:ext cx="357448" cy="2493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22370" y="1379914"/>
            <a:ext cx="3034146" cy="374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>
            <a:off x="4422370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소비</a:t>
            </a:r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5586152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기타</a:t>
            </a:r>
            <a:r>
              <a:rPr lang="en-US" altLang="ko-KR" sz="1100" dirty="0"/>
              <a:t>(=</a:t>
            </a:r>
            <a:r>
              <a:rPr lang="ko-KR" altLang="en-US" sz="1100" dirty="0"/>
              <a:t>퀘스트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1" name="이등변 삼각형 10"/>
          <p:cNvSpPr/>
          <p:nvPr/>
        </p:nvSpPr>
        <p:spPr>
          <a:xfrm flipV="1">
            <a:off x="4825537" y="586024"/>
            <a:ext cx="357448" cy="2493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204660" y="1379914"/>
            <a:ext cx="3034146" cy="374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8204660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소비</a:t>
            </a:r>
          </a:p>
        </p:txBody>
      </p:sp>
      <p:sp>
        <p:nvSpPr>
          <p:cNvPr id="14" name="양쪽 모서리가 잘린 사각형 13"/>
          <p:cNvSpPr/>
          <p:nvPr/>
        </p:nvSpPr>
        <p:spPr>
          <a:xfrm>
            <a:off x="9368442" y="931027"/>
            <a:ext cx="1163782" cy="44888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기타</a:t>
            </a:r>
            <a:r>
              <a:rPr lang="en-US" altLang="ko-KR" sz="1100" dirty="0"/>
              <a:t>(=</a:t>
            </a:r>
            <a:r>
              <a:rPr lang="ko-KR" altLang="en-US" sz="1100" dirty="0"/>
              <a:t>퀘스트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5" name="이등변 삼각형 14"/>
          <p:cNvSpPr/>
          <p:nvPr/>
        </p:nvSpPr>
        <p:spPr>
          <a:xfrm flipV="1">
            <a:off x="9721733" y="586024"/>
            <a:ext cx="357448" cy="2493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1891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28552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28552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1890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1890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28551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5538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72199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172199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825537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25537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172198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624452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971113" y="1629295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971113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624451" y="270163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624451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971112" y="3707476"/>
            <a:ext cx="864523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89FDA75-DC99-B654-36AA-15C1575CE6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458" y="1820138"/>
            <a:ext cx="745694" cy="48237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008D103-F7E2-4571-9428-5BFC0DA697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83" y="1704252"/>
            <a:ext cx="713752" cy="6730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426E5C9-5FD7-2648-A680-97FCD9D83C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94" y="2729854"/>
            <a:ext cx="774980" cy="77498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225D13A-0D09-BCB5-18F5-0646F8E6242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48" y="1714783"/>
            <a:ext cx="984924" cy="66251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038D6D2-1035-7FA3-067E-29DD2ACD133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10" y="1673833"/>
            <a:ext cx="894220" cy="7749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F684D48-FF81-6556-4C41-9D23D667358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844" y="2820517"/>
            <a:ext cx="818551" cy="66251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2A7FF00-BCCC-1814-30D1-9A2437F82B3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075" y="3707476"/>
            <a:ext cx="609310" cy="729842"/>
          </a:xfrm>
          <a:prstGeom prst="rect">
            <a:avLst/>
          </a:prstGeom>
        </p:spPr>
      </p:pic>
      <p:sp>
        <p:nvSpPr>
          <p:cNvPr id="41" name="모서리가 접힌 도형 40"/>
          <p:cNvSpPr/>
          <p:nvPr/>
        </p:nvSpPr>
        <p:spPr>
          <a:xfrm>
            <a:off x="10040529" y="3782530"/>
            <a:ext cx="706443" cy="67285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40222"/>
              </p:ext>
            </p:extLst>
          </p:nvPr>
        </p:nvGraphicFramePr>
        <p:xfrm>
          <a:off x="282632" y="5481317"/>
          <a:ext cx="109561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174">
                  <a:extLst>
                    <a:ext uri="{9D8B030D-6E8A-4147-A177-3AD203B41FA5}">
                      <a16:colId xmlns:a16="http://schemas.microsoft.com/office/drawing/2014/main" val="1395126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94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인벤토리를</a:t>
                      </a:r>
                      <a:r>
                        <a:rPr lang="ko-KR" altLang="en-US" dirty="0"/>
                        <a:t> 열고있는 동안은 게임 내 움직임 </a:t>
                      </a:r>
                      <a:r>
                        <a:rPr lang="ko-KR" altLang="en-US" dirty="0" err="1"/>
                        <a:t>퍼즈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일시정지</a:t>
                      </a:r>
                      <a:r>
                        <a:rPr lang="en-US" altLang="ko-KR" dirty="0"/>
                        <a:t>)_(</a:t>
                      </a:r>
                      <a:r>
                        <a:rPr lang="ko-KR" altLang="en-US" dirty="0"/>
                        <a:t>시야 </a:t>
                      </a:r>
                      <a:r>
                        <a:rPr lang="ko-KR" altLang="en-US" dirty="0" err="1"/>
                        <a:t>가린상태에서</a:t>
                      </a:r>
                      <a:r>
                        <a:rPr lang="ko-KR" altLang="en-US" dirty="0"/>
                        <a:t> 몬스터 공격 막기위함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758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76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FD9B9B4-296F-7540-3F48-EF1E5D4E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등장 아이템 테이블</a:t>
            </a:r>
            <a:r>
              <a:rPr lang="en-US" altLang="ko-KR" sz="3200" dirty="0"/>
              <a:t>(</a:t>
            </a:r>
            <a:r>
              <a:rPr lang="ko-KR" altLang="en-US" sz="3200" dirty="0" err="1"/>
              <a:t>프로토타입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구현기준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A8CF737-7E7C-59D3-27BD-79675CFFB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74354"/>
              </p:ext>
            </p:extLst>
          </p:nvPr>
        </p:nvGraphicFramePr>
        <p:xfrm>
          <a:off x="555537" y="803555"/>
          <a:ext cx="1108465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7044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67044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0566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18121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소비아이템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181218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181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초콜렛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사용시 라이프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회복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CA8B76B-23C2-30EA-F6AB-397369914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3226"/>
              </p:ext>
            </p:extLst>
          </p:nvPr>
        </p:nvGraphicFramePr>
        <p:xfrm>
          <a:off x="551809" y="2372296"/>
          <a:ext cx="11088382" cy="435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786">
                  <a:extLst>
                    <a:ext uri="{9D8B030D-6E8A-4147-A177-3AD203B41FA5}">
                      <a16:colId xmlns:a16="http://schemas.microsoft.com/office/drawing/2014/main" val="2708709838"/>
                    </a:ext>
                  </a:extLst>
                </a:gridCol>
                <a:gridCol w="3175432">
                  <a:extLst>
                    <a:ext uri="{9D8B030D-6E8A-4147-A177-3AD203B41FA5}">
                      <a16:colId xmlns:a16="http://schemas.microsoft.com/office/drawing/2014/main" val="269697902"/>
                    </a:ext>
                  </a:extLst>
                </a:gridCol>
                <a:gridCol w="4752164">
                  <a:extLst>
                    <a:ext uri="{9D8B030D-6E8A-4147-A177-3AD203B41FA5}">
                      <a16:colId xmlns:a16="http://schemas.microsoft.com/office/drawing/2014/main" val="3968738021"/>
                    </a:ext>
                  </a:extLst>
                </a:gridCol>
              </a:tblGrid>
              <a:tr h="3631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퀘스트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9808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5286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861434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17464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112568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90617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408792"/>
                  </a:ext>
                </a:extLst>
              </a:tr>
              <a:tr h="36317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899433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퍼즐조각</a:t>
                      </a:r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필수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59333"/>
                  </a:ext>
                </a:extLst>
              </a:tr>
              <a:tr h="363177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760222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방문열쇠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튜토리얼 스테이지 최종 클리어를 위해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01249"/>
                  </a:ext>
                </a:extLst>
              </a:tr>
              <a:tr h="363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습득경로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잊혀진 장난감 병정 퇴치 시 드랍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3995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426E5C9-5FD7-2648-A680-97FCD9D83C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00" y="4180722"/>
            <a:ext cx="774980" cy="774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25D13A-0D09-BCB5-18F5-0646F8E6242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76" y="2766485"/>
            <a:ext cx="984924" cy="662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38D6D2-1035-7FA3-067E-29DD2ACD133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80" y="3435699"/>
            <a:ext cx="894220" cy="774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684D48-FF81-6556-4C41-9D23D667358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14" y="4955702"/>
            <a:ext cx="818551" cy="662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A7FF00-BCCC-1814-30D1-9A2437F82B3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7" y="5735152"/>
            <a:ext cx="1459684" cy="729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E25EC6-0ACA-89A2-CA94-DD89503F4FB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662159"/>
            <a:ext cx="1921078" cy="5129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AE8D45-7328-C21B-CC8E-30A147ACB69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122848"/>
            <a:ext cx="1587308" cy="4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4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3ADD88-4609-1E58-84B7-CBCBF381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각 미션 특징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825E61-073E-83D4-F0C3-2DB21E583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40075"/>
              </p:ext>
            </p:extLst>
          </p:nvPr>
        </p:nvGraphicFramePr>
        <p:xfrm>
          <a:off x="193350" y="877078"/>
          <a:ext cx="10405707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07">
                  <a:extLst>
                    <a:ext uri="{9D8B030D-6E8A-4147-A177-3AD203B41FA5}">
                      <a16:colId xmlns:a16="http://schemas.microsoft.com/office/drawing/2014/main" val="2754187772"/>
                    </a:ext>
                  </a:extLst>
                </a:gridCol>
              </a:tblGrid>
              <a:tr h="335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1. </a:t>
                      </a:r>
                      <a:r>
                        <a:rPr lang="ko-KR" altLang="en-US" dirty="0"/>
                        <a:t>본게임은 아케이드의 방식에 따라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진행 방향은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방향 진행으로 주어진 퀘스트로 이루어져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2. </a:t>
                      </a:r>
                      <a:r>
                        <a:rPr lang="ko-KR" altLang="en-US" dirty="0"/>
                        <a:t>주어진 퀘스트 외 다른 지역을 마음대로 </a:t>
                      </a:r>
                      <a:r>
                        <a:rPr lang="ko-KR" altLang="en-US" dirty="0" err="1"/>
                        <a:t>다니는것은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EX.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을 하는 상황에서 </a:t>
                      </a:r>
                      <a:r>
                        <a:rPr lang="ko-KR" altLang="en-US" dirty="0" err="1"/>
                        <a:t>침대위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것은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불가능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</a:t>
                      </a:r>
                      <a:r>
                        <a:rPr lang="ko-KR" altLang="en-US" dirty="0"/>
                        <a:t>미션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를 하는 상황에서만 침대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의자위로 올라가는 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이 해금된다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4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3. </a:t>
                      </a:r>
                      <a:r>
                        <a:rPr lang="ko-KR" altLang="en-US" b="1" dirty="0"/>
                        <a:t>각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미션시간은 </a:t>
                      </a:r>
                      <a:r>
                        <a:rPr lang="ko-KR" altLang="en-US" b="1" dirty="0" err="1"/>
                        <a:t>시작시</a:t>
                      </a:r>
                      <a:r>
                        <a:rPr lang="ko-KR" altLang="en-US" b="1" dirty="0"/>
                        <a:t> 최대한 짧게 주어질 것</a:t>
                      </a:r>
                      <a:r>
                        <a:rPr lang="en-US" altLang="ko-KR" b="1" dirty="0"/>
                        <a:t>!(</a:t>
                      </a:r>
                      <a:r>
                        <a:rPr lang="ko-KR" altLang="en-US" b="1" dirty="0"/>
                        <a:t>짧은 호흡으로 인한 플레이 긴장감 부여</a:t>
                      </a:r>
                      <a:r>
                        <a:rPr lang="en-US" altLang="ko-KR" b="1" dirty="0"/>
                        <a:t>)</a:t>
                      </a:r>
                    </a:p>
                    <a:p>
                      <a:pPr latinLnBrk="1"/>
                      <a:r>
                        <a:rPr lang="en-US" altLang="ko-KR" b="1" dirty="0"/>
                        <a:t>   </a:t>
                      </a:r>
                      <a:r>
                        <a:rPr lang="ko-KR" altLang="en-US" b="1" dirty="0"/>
                        <a:t>이로 하여금 플레이어는 미션에 집중할 수 있다</a:t>
                      </a:r>
                      <a:r>
                        <a:rPr lang="en-US" altLang="ko-KR" b="1" dirty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 </a:t>
                      </a:r>
                      <a:r>
                        <a:rPr lang="ko-KR" altLang="en-US" dirty="0"/>
                        <a:t>튜토리얼 스테이지 기준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 미션의 예시로</a:t>
                      </a:r>
                      <a:r>
                        <a:rPr lang="en-US" altLang="ko-KR" dirty="0"/>
                        <a:t>……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7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)-&gt;</a:t>
                      </a:r>
                      <a:r>
                        <a:rPr lang="ko-KR" altLang="en-US" dirty="0"/>
                        <a:t>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5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책장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2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</a:t>
                      </a:r>
                      <a:r>
                        <a:rPr lang="ko-KR" altLang="en-US" dirty="0" err="1"/>
                        <a:t>장난감상자밑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장난감상자 밟고 침대위로 올라가 </a:t>
                      </a:r>
                      <a:r>
                        <a:rPr lang="ko-KR" altLang="en-US" dirty="0" err="1"/>
                        <a:t>배게밑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세트</a:t>
                      </a:r>
                      <a:r>
                        <a:rPr lang="en-US" altLang="ko-KR" dirty="0"/>
                        <a:t>)-&gt;</a:t>
                      </a:r>
                      <a:r>
                        <a:rPr lang="ko-KR" altLang="en-US" dirty="0"/>
                        <a:t>강화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책장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52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2</a:t>
                      </a:r>
                      <a:r>
                        <a:rPr lang="ko-KR" altLang="en-US" dirty="0"/>
                        <a:t>단계 미션의 수행순서는 상단처럼 다양한 경우의 수가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84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 </a:t>
                      </a:r>
                      <a:r>
                        <a:rPr lang="ko-KR" altLang="en-US" b="1" dirty="0"/>
                        <a:t>퀘스트 아이템 입수 퀘스트의 경우 아이템 주변의 </a:t>
                      </a:r>
                      <a:r>
                        <a:rPr lang="ko-KR" altLang="en-US" b="1" dirty="0" err="1"/>
                        <a:t>몬스터들을</a:t>
                      </a:r>
                      <a:r>
                        <a:rPr lang="ko-KR" altLang="en-US" b="1" dirty="0"/>
                        <a:t> 모두 퇴치해야 상호작용 가능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   (</a:t>
                      </a:r>
                      <a:r>
                        <a:rPr lang="ko-KR" altLang="en-US" b="1" dirty="0" err="1"/>
                        <a:t>몬스터들이</a:t>
                      </a:r>
                      <a:r>
                        <a:rPr lang="ko-KR" altLang="en-US" b="1" dirty="0"/>
                        <a:t> 퀘스트 아이템을 입수하지 못하게 지킨다는 설정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79806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D36C46-6283-094D-32C6-FE80F06BC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51608"/>
              </p:ext>
            </p:extLst>
          </p:nvPr>
        </p:nvGraphicFramePr>
        <p:xfrm>
          <a:off x="193350" y="5787037"/>
          <a:ext cx="1040570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5706">
                  <a:extLst>
                    <a:ext uri="{9D8B030D-6E8A-4147-A177-3AD203B41FA5}">
                      <a16:colId xmlns:a16="http://schemas.microsoft.com/office/drawing/2014/main" val="4267002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 스테이지에서는 왜 유독 자유성이 보장되지 않는가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스테이지는 엄연히 본 게임의 하는 방법을 알려주는 튜토리얼 스테이지이기 때문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66679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A49518-FFE0-6C2A-398D-821AC64D0491}"/>
              </a:ext>
            </a:extLst>
          </p:cNvPr>
          <p:cNvGrpSpPr/>
          <p:nvPr/>
        </p:nvGrpSpPr>
        <p:grpSpPr>
          <a:xfrm>
            <a:off x="8816910" y="2740460"/>
            <a:ext cx="3181740" cy="2186104"/>
            <a:chOff x="8910733" y="2896704"/>
            <a:chExt cx="3181740" cy="24937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2BB3A4-7CB6-5C3A-1512-293F41E31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0733" y="3429001"/>
              <a:ext cx="3181739" cy="1961432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16F157-F7C1-89E3-A1EF-452FB8EE8ECF}"/>
                </a:ext>
              </a:extLst>
            </p:cNvPr>
            <p:cNvSpPr/>
            <p:nvPr/>
          </p:nvSpPr>
          <p:spPr>
            <a:xfrm>
              <a:off x="11112759" y="3680467"/>
              <a:ext cx="979714" cy="86774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9DEF0F5A-5A25-14CD-EF07-E3E3CE852910}"/>
                </a:ext>
              </a:extLst>
            </p:cNvPr>
            <p:cNvSpPr/>
            <p:nvPr/>
          </p:nvSpPr>
          <p:spPr>
            <a:xfrm>
              <a:off x="8910733" y="2896704"/>
              <a:ext cx="3181739" cy="53229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퀘스트 진행방향 예시</a:t>
              </a: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A6B70E-3C7D-2567-ACE2-016DA9F58BF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992569" y="1328225"/>
            <a:ext cx="415211" cy="1412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CE4FD9B-38D3-DDFF-BA2C-8F9F5990B1CE}"/>
              </a:ext>
            </a:extLst>
          </p:cNvPr>
          <p:cNvSpPr/>
          <p:nvPr/>
        </p:nvSpPr>
        <p:spPr>
          <a:xfrm>
            <a:off x="193350" y="782309"/>
            <a:ext cx="10518193" cy="5459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44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0" y="822526"/>
            <a:ext cx="9311640" cy="381597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43ADD88-4609-1E58-84B7-CBCBF381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3200" dirty="0"/>
              <a:t>조작 방법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78181" y="2313920"/>
            <a:ext cx="538634" cy="83318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2323" y="2730514"/>
            <a:ext cx="1473262" cy="41659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3007" y="1910969"/>
            <a:ext cx="1390349" cy="41659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08943" y="1559441"/>
            <a:ext cx="506215" cy="416594"/>
          </a:xfrm>
          <a:prstGeom prst="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73356" y="3476211"/>
            <a:ext cx="2471975" cy="41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46" y="1040476"/>
            <a:ext cx="1628602" cy="32572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15158" y="1108932"/>
            <a:ext cx="2429226" cy="3457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설정창</a:t>
            </a:r>
            <a:r>
              <a:rPr lang="ko-KR" altLang="en-US" dirty="0">
                <a:solidFill>
                  <a:schemeClr val="tx1"/>
                </a:solidFill>
              </a:rPr>
              <a:t> 열기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13392" y="1910969"/>
            <a:ext cx="1390349" cy="41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아이템 사용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662164" y="3099025"/>
            <a:ext cx="1473262" cy="41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 이동</a:t>
            </a:r>
          </a:p>
        </p:txBody>
      </p:sp>
      <p:cxnSp>
        <p:nvCxnSpPr>
          <p:cNvPr id="17" name="직선 화살표 연결선 16"/>
          <p:cNvCxnSpPr>
            <a:stCxn id="9" idx="0"/>
            <a:endCxn id="13" idx="1"/>
          </p:cNvCxnSpPr>
          <p:nvPr/>
        </p:nvCxnSpPr>
        <p:spPr>
          <a:xfrm flipV="1">
            <a:off x="1162051" y="1281824"/>
            <a:ext cx="253107" cy="277617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8" idx="3"/>
            <a:endCxn id="14" idx="1"/>
          </p:cNvCxnSpPr>
          <p:nvPr/>
        </p:nvCxnSpPr>
        <p:spPr>
          <a:xfrm>
            <a:off x="2773356" y="2119266"/>
            <a:ext cx="240036" cy="0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7" idx="3"/>
            <a:endCxn id="15" idx="1"/>
          </p:cNvCxnSpPr>
          <p:nvPr/>
        </p:nvCxnSpPr>
        <p:spPr>
          <a:xfrm>
            <a:off x="3125585" y="2938811"/>
            <a:ext cx="2536579" cy="368511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9899426" y="2199409"/>
            <a:ext cx="1024160" cy="93933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144662" y="4808221"/>
            <a:ext cx="1778924" cy="64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83222" y="5642958"/>
            <a:ext cx="2901804" cy="64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마우스 이동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조준점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</a:p>
        </p:txBody>
      </p:sp>
      <p:cxnSp>
        <p:nvCxnSpPr>
          <p:cNvPr id="26" name="직선 화살표 연결선 25"/>
          <p:cNvCxnSpPr>
            <a:stCxn id="22" idx="4"/>
            <a:endCxn id="23" idx="0"/>
          </p:cNvCxnSpPr>
          <p:nvPr/>
        </p:nvCxnSpPr>
        <p:spPr>
          <a:xfrm flipH="1">
            <a:off x="10034124" y="3138747"/>
            <a:ext cx="377382" cy="166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119474" y="2682431"/>
            <a:ext cx="506215" cy="416594"/>
          </a:xfrm>
          <a:prstGeom prst="rect">
            <a:avLst/>
          </a:prstGeom>
          <a:noFill/>
          <a:ln w="57150"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7749" y="4990030"/>
            <a:ext cx="4055991" cy="685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(NPC</a:t>
            </a:r>
            <a:r>
              <a:rPr lang="ko-KR" altLang="en-US" dirty="0">
                <a:solidFill>
                  <a:schemeClr val="tx1"/>
                </a:solidFill>
              </a:rPr>
              <a:t>에게 </a:t>
            </a:r>
            <a:r>
              <a:rPr lang="ko-KR" altLang="en-US" dirty="0" err="1">
                <a:solidFill>
                  <a:schemeClr val="tx1"/>
                </a:solidFill>
              </a:rPr>
              <a:t>말걸기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아이템 </a:t>
            </a:r>
            <a:r>
              <a:rPr lang="ko-KR" altLang="en-US" dirty="0" err="1">
                <a:solidFill>
                  <a:schemeClr val="tx1"/>
                </a:solidFill>
              </a:rPr>
              <a:t>입수등</a:t>
            </a:r>
            <a:r>
              <a:rPr lang="en-US" altLang="ko-KR" dirty="0">
                <a:solidFill>
                  <a:schemeClr val="tx1"/>
                </a:solidFill>
              </a:rPr>
              <a:t>……)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>
            <a:cxnSpLocks/>
            <a:stCxn id="31" idx="2"/>
            <a:endCxn id="33" idx="0"/>
          </p:cNvCxnSpPr>
          <p:nvPr/>
        </p:nvCxnSpPr>
        <p:spPr>
          <a:xfrm flipH="1">
            <a:off x="2375745" y="3099025"/>
            <a:ext cx="996837" cy="1891005"/>
          </a:xfrm>
          <a:prstGeom prst="straightConnector1">
            <a:avLst/>
          </a:prstGeom>
          <a:ln w="38100">
            <a:solidFill>
              <a:srgbClr val="FF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A43652-F0FA-2D1A-6F20-4401D378556A}"/>
              </a:ext>
            </a:extLst>
          </p:cNvPr>
          <p:cNvSpPr/>
          <p:nvPr/>
        </p:nvSpPr>
        <p:spPr>
          <a:xfrm>
            <a:off x="4915949" y="2327563"/>
            <a:ext cx="506215" cy="354868"/>
          </a:xfrm>
          <a:prstGeom prst="rect">
            <a:avLst/>
          </a:prstGeom>
          <a:noFill/>
          <a:ln w="76200">
            <a:solidFill>
              <a:srgbClr val="99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6C61E1-9947-9D93-BCA0-81A2873E841E}"/>
              </a:ext>
            </a:extLst>
          </p:cNvPr>
          <p:cNvSpPr/>
          <p:nvPr/>
        </p:nvSpPr>
        <p:spPr>
          <a:xfrm>
            <a:off x="5763968" y="5101745"/>
            <a:ext cx="1459025" cy="3548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rgbClr val="99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755320-EC45-FB09-D22D-45D54465A2F6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5169057" y="2682431"/>
            <a:ext cx="1324424" cy="2419314"/>
          </a:xfrm>
          <a:prstGeom prst="straightConnector1">
            <a:avLst/>
          </a:prstGeom>
          <a:ln w="57150">
            <a:solidFill>
              <a:srgbClr val="99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19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</TotalTime>
  <Words>1888</Words>
  <Application>Microsoft Office PowerPoint</Application>
  <PresentationFormat>와이드스크린</PresentationFormat>
  <Paragraphs>400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클리닝 히어로 팀프로젝트 기준(튜토리얼 스테이지) 기획서</vt:lpstr>
      <vt:lpstr>튜토리얼 스테이지 기준 등장인물</vt:lpstr>
      <vt:lpstr>튜토리얼 스테이지 기준 등장 몬스터</vt:lpstr>
      <vt:lpstr>등장인물 스탯 파라미터(최소기준) </vt:lpstr>
      <vt:lpstr>인게임 구성 인터페이스</vt:lpstr>
      <vt:lpstr>인벤토리 인터페이스(프로토타입 구현기준)</vt:lpstr>
      <vt:lpstr>등장 아이템 테이블(프로토타입 구현기준) </vt:lpstr>
      <vt:lpstr>각 미션 특징 </vt:lpstr>
      <vt:lpstr>조작 방법 </vt:lpstr>
      <vt:lpstr>미션1 알림창 </vt:lpstr>
      <vt:lpstr>PowerPoint 프레젠테이션</vt:lpstr>
      <vt:lpstr>미션2 알림창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미션3 알림창 </vt:lpstr>
      <vt:lpstr>PowerPoint 프레젠테이션</vt:lpstr>
      <vt:lpstr>클리닝 히어로 팀프로젝트 흐름도(1)_실행</vt:lpstr>
      <vt:lpstr>클리닝 히어로 팀프로젝트 흐름도(2)_타이틀 화면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클리닝 히어로 팀프로젝트 기준(튜토리얼 스테이지) 기획서</dc:title>
  <dc:creator>ICI</dc:creator>
  <cp:lastModifiedBy>ICI</cp:lastModifiedBy>
  <cp:revision>23</cp:revision>
  <dcterms:created xsi:type="dcterms:W3CDTF">2023-09-26T05:13:44Z</dcterms:created>
  <dcterms:modified xsi:type="dcterms:W3CDTF">2023-10-12T07:52:02Z</dcterms:modified>
</cp:coreProperties>
</file>